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9" r:id="rId3"/>
    <p:sldId id="261" r:id="rId4"/>
  </p:sldIdLst>
  <p:sldSz cx="7561263" cy="106934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s" initials="Bros" lastIdx="5" clrIdx="0"/>
  <p:cmAuthor id="1" name="bros" initials="b" lastIdx="1" clrIdx="1"/>
  <p:cmAuthor id="2" name="五味田 匡功" initials="五味田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600"/>
    <a:srgbClr val="FFCCFF"/>
    <a:srgbClr val="FFCC99"/>
    <a:srgbClr val="FFCC66"/>
    <a:srgbClr val="FF3300"/>
    <a:srgbClr val="FF9999"/>
    <a:srgbClr val="FFCCCC"/>
    <a:srgbClr val="FF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126" y="11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076" cy="500471"/>
          </a:xfrm>
          <a:prstGeom prst="rect">
            <a:avLst/>
          </a:prstGeom>
        </p:spPr>
        <p:txBody>
          <a:bodyPr vert="horz" lIns="89180" tIns="44590" rIns="89180" bIns="445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549" y="2"/>
            <a:ext cx="2985076" cy="500471"/>
          </a:xfrm>
          <a:prstGeom prst="rect">
            <a:avLst/>
          </a:prstGeom>
        </p:spPr>
        <p:txBody>
          <a:bodyPr vert="horz" lIns="89180" tIns="44590" rIns="89180" bIns="44590" rtlCol="0"/>
          <a:lstStyle>
            <a:lvl1pPr algn="r">
              <a:defRPr sz="1200"/>
            </a:lvl1pPr>
          </a:lstStyle>
          <a:p>
            <a:fld id="{3D1B1501-F5F3-4244-8CB9-95E48F21AF40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2475"/>
            <a:ext cx="26558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80" tIns="44590" rIns="89180" bIns="445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510" y="4759137"/>
            <a:ext cx="5511147" cy="4508902"/>
          </a:xfrm>
          <a:prstGeom prst="rect">
            <a:avLst/>
          </a:prstGeom>
        </p:spPr>
        <p:txBody>
          <a:bodyPr vert="horz" lIns="89180" tIns="44590" rIns="89180" bIns="445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276"/>
            <a:ext cx="2985076" cy="500471"/>
          </a:xfrm>
          <a:prstGeom prst="rect">
            <a:avLst/>
          </a:prstGeom>
        </p:spPr>
        <p:txBody>
          <a:bodyPr vert="horz" lIns="89180" tIns="44590" rIns="89180" bIns="445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549" y="9518276"/>
            <a:ext cx="2985076" cy="500471"/>
          </a:xfrm>
          <a:prstGeom prst="rect">
            <a:avLst/>
          </a:prstGeom>
        </p:spPr>
        <p:txBody>
          <a:bodyPr vert="horz" lIns="89180" tIns="44590" rIns="89180" bIns="44590" rtlCol="0" anchor="b"/>
          <a:lstStyle>
            <a:lvl1pPr algn="r">
              <a:defRPr sz="1200"/>
            </a:lvl1pPr>
          </a:lstStyle>
          <a:p>
            <a:fld id="{93B1E9DE-2AB9-472F-AA7A-E16AA2F8364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87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1E9DE-2AB9-472F-AA7A-E16AA2F8364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92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46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32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6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267"/>
            <a:ext cx="6427074" cy="22927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/>
            </a:lvl1pPr>
            <a:lvl2pPr marL="497845" indent="0" algn="ctr">
              <a:buNone/>
              <a:defRPr/>
            </a:lvl2pPr>
            <a:lvl3pPr marL="995690" indent="0" algn="ctr">
              <a:buNone/>
              <a:defRPr/>
            </a:lvl3pPr>
            <a:lvl4pPr marL="1493535" indent="0" algn="ctr">
              <a:buNone/>
              <a:defRPr/>
            </a:lvl4pPr>
            <a:lvl5pPr marL="1991380" indent="0" algn="ctr">
              <a:buNone/>
              <a:defRPr/>
            </a:lvl5pPr>
            <a:lvl6pPr marL="2489225" indent="0" algn="ctr">
              <a:buNone/>
              <a:defRPr/>
            </a:lvl6pPr>
            <a:lvl7pPr marL="2987070" indent="0" algn="ctr">
              <a:buNone/>
              <a:defRPr/>
            </a:lvl7pPr>
            <a:lvl8pPr marL="3484916" indent="0" algn="ctr">
              <a:buNone/>
              <a:defRPr/>
            </a:lvl8pPr>
            <a:lvl9pPr marL="3982761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0FF26-C85E-43F4-BE6A-A60D7E60156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21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95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02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97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2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3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91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22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5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EAE7-FA51-488A-8B85-4D9753BE0A02}" type="datetimeFigureOut">
              <a:rPr kumimoji="1" lang="ja-JP" altLang="en-US" smtClean="0"/>
              <a:pPr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A3CE-EB66-4DA1-AA79-08F01C0026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28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4C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428625"/>
            <a:ext cx="6805613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737725"/>
            <a:ext cx="17653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37725"/>
            <a:ext cx="2395537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37725"/>
            <a:ext cx="17653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C132F3-1DB9-4574-8720-8C5BBBB2EE96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8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5pPr>
      <a:lvl6pPr marL="497845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6pPr>
      <a:lvl7pPr marL="995690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7pPr>
      <a:lvl8pPr marL="1493535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8pPr>
      <a:lvl9pPr marL="1991380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73063" indent="-373063" algn="l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311150" algn="l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4600" indent="-247650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1488" indent="-247650" algn="l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39963" indent="-247650" algn="l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38148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235993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733838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231683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4853" y="298378"/>
            <a:ext cx="7138838" cy="10164064"/>
            <a:chOff x="254853" y="298378"/>
            <a:chExt cx="7138838" cy="10164064"/>
          </a:xfrm>
        </p:grpSpPr>
        <p:sp>
          <p:nvSpPr>
            <p:cNvPr id="6" name="正方形/長方形 5"/>
            <p:cNvSpPr/>
            <p:nvPr/>
          </p:nvSpPr>
          <p:spPr>
            <a:xfrm>
              <a:off x="275808" y="6581301"/>
              <a:ext cx="7001292" cy="3051573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4853" y="1282832"/>
              <a:ext cx="5262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製造部門責任者様、現場改善担当リーダー様向け</a:t>
              </a:r>
              <a:endPara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54853" y="1788296"/>
              <a:ext cx="713883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ものづくり現場における</a:t>
              </a:r>
              <a:endParaRPr lang="en-US" altLang="ja-JP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問題発掘と現場改善の実戦型研修</a:t>
              </a:r>
              <a:endPara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（事前課題提出型）</a:t>
              </a:r>
              <a:endParaRPr kumimoji="1"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28188" y="6652717"/>
              <a:ext cx="6985179" cy="289310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プログラム</a:t>
              </a:r>
              <a:endPara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①組織の活性化が生産性を高める</a:t>
              </a:r>
              <a:endPara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～モチベーションを上げるコミュニケーションと人材育成～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・生産活動の基本　　　　　　　　　　　・製造人としての基本的心得　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・リーダーシップとフォロワーシップ　　・人材育成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②ものづくり改革による生産性向上</a:t>
              </a:r>
              <a:r>
                <a:rPr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</a:t>
              </a:r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～５</a:t>
              </a:r>
              <a:r>
                <a:rPr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S</a:t>
              </a:r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と</a:t>
              </a:r>
              <a:r>
                <a:rPr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IE</a:t>
              </a:r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手法を活用した生産性向上～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    </a:t>
              </a:r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・生産性向上の考え方　　　　・改善活動の進め方及び事例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 　・ものづくり工場診断　　　　・目利き事例及び演習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講師：パナソニックエレクトリックワークス創研株式会社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上席コンサルタント 荒金　仙英 氏 、吉村　勉 氏</a:t>
              </a:r>
              <a:endPara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" name="テキスト ボックス 2"/>
            <p:cNvSpPr txBox="1">
              <a:spLocks noChangeArrowheads="1"/>
            </p:cNvSpPr>
            <p:nvPr/>
          </p:nvSpPr>
          <p:spPr bwMode="auto">
            <a:xfrm>
              <a:off x="266283" y="3191929"/>
              <a:ext cx="706796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2000" b="1" dirty="0">
                  <a:solidFill>
                    <a:srgbClr val="0000C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“人財（材）”を最大限に活かすために、ものづくり現場に</a:t>
              </a:r>
              <a:endParaRPr lang="en-US" altLang="ja-JP" sz="20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2000" b="1" dirty="0">
                  <a:solidFill>
                    <a:srgbClr val="0000C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潜在する問題解決に必要な問題の「発見力」と「解決力」</a:t>
              </a:r>
              <a:endParaRPr lang="en-US" altLang="ja-JP" sz="20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2000" b="1" dirty="0" err="1">
                  <a:solidFill>
                    <a:srgbClr val="0000C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を向</a:t>
              </a:r>
              <a:r>
                <a:rPr lang="ja-JP" altLang="en-US" sz="2000" b="1" dirty="0">
                  <a:solidFill>
                    <a:srgbClr val="0000C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上させる実戦型研修です。</a:t>
              </a: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266283" y="9712631"/>
              <a:ext cx="7010817" cy="749811"/>
            </a:xfrm>
            <a:prstGeom prst="roundRect">
              <a:avLst>
                <a:gd name="adj" fmla="val 34402"/>
              </a:avLst>
            </a:prstGeom>
            <a:solidFill>
              <a:srgbClr val="004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75423" y="9817039"/>
              <a:ext cx="67446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主　      催：一般社団法人 熊本県工業連合会</a:t>
              </a:r>
              <a:endPara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お問合せ先：電話 </a:t>
              </a:r>
              <a:r>
                <a:rPr lang="en-US" altLang="ja-JP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096-285-8131</a:t>
              </a:r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e-mail</a:t>
              </a:r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：</a:t>
              </a:r>
              <a:r>
                <a:rPr lang="en-US" altLang="ja-JP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maeda@kenkoren.gr.jp</a:t>
              </a:r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grpSp>
          <p:nvGrpSpPr>
            <p:cNvPr id="46" name="グループ化 2"/>
            <p:cNvGrpSpPr>
              <a:grpSpLocks/>
            </p:cNvGrpSpPr>
            <p:nvPr/>
          </p:nvGrpSpPr>
          <p:grpSpPr bwMode="auto">
            <a:xfrm>
              <a:off x="5703278" y="444136"/>
              <a:ext cx="1609726" cy="1590675"/>
              <a:chOff x="5829972" y="716884"/>
              <a:chExt cx="1655185" cy="1656916"/>
            </a:xfrm>
          </p:grpSpPr>
          <p:sp>
            <p:nvSpPr>
              <p:cNvPr id="47" name="円/楕円 46"/>
              <p:cNvSpPr/>
              <p:nvPr/>
            </p:nvSpPr>
            <p:spPr bwMode="auto">
              <a:xfrm rot="20903115">
                <a:off x="5829972" y="716884"/>
                <a:ext cx="1655185" cy="1656916"/>
              </a:xfrm>
              <a:prstGeom prst="ellipse">
                <a:avLst/>
              </a:prstGeom>
              <a:solidFill>
                <a:srgbClr val="CC33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1200" dirty="0"/>
              </a:p>
            </p:txBody>
          </p:sp>
          <p:sp>
            <p:nvSpPr>
              <p:cNvPr id="49" name="テキスト ボックス 41"/>
              <p:cNvSpPr txBox="1">
                <a:spLocks noChangeArrowheads="1"/>
              </p:cNvSpPr>
              <p:nvPr/>
            </p:nvSpPr>
            <p:spPr bwMode="auto">
              <a:xfrm rot="20903115">
                <a:off x="6508667" y="1653830"/>
                <a:ext cx="171007" cy="669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5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30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6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4000" dirty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50" name="テキスト ボックス 42"/>
              <p:cNvSpPr txBox="1">
                <a:spLocks noChangeArrowheads="1"/>
              </p:cNvSpPr>
              <p:nvPr/>
            </p:nvSpPr>
            <p:spPr bwMode="auto">
              <a:xfrm rot="20903115">
                <a:off x="6319478" y="1353797"/>
                <a:ext cx="1002604" cy="705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5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30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6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3800" dirty="0">
                    <a:solidFill>
                      <a:schemeClr val="bg1"/>
                    </a:solidFill>
                    <a:latin typeface="HGP創英角ｺﾞｼｯｸUB" pitchFamily="50" charset="-128"/>
                    <a:ea typeface="HGP創英角ｺﾞｼｯｸUB" pitchFamily="50" charset="-128"/>
                  </a:rPr>
                  <a:t>20</a:t>
                </a:r>
                <a:endParaRPr lang="ja-JP" altLang="en-US" sz="3800" dirty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51" name="テキスト ボックス 43"/>
              <p:cNvSpPr txBox="1">
                <a:spLocks noChangeArrowheads="1"/>
              </p:cNvSpPr>
              <p:nvPr/>
            </p:nvSpPr>
            <p:spPr bwMode="auto">
              <a:xfrm rot="20903115">
                <a:off x="6005728" y="1543798"/>
                <a:ext cx="506350" cy="630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5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30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6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000" dirty="0">
                    <a:solidFill>
                      <a:schemeClr val="bg1"/>
                    </a:solidFill>
                    <a:latin typeface="HGP創英角ｺﾞｼｯｸUB" pitchFamily="50" charset="-128"/>
                    <a:ea typeface="HGP創英角ｺﾞｼｯｸUB" pitchFamily="50" charset="-128"/>
                  </a:rPr>
                  <a:t>限定</a:t>
                </a:r>
              </a:p>
            </p:txBody>
          </p:sp>
          <p:sp>
            <p:nvSpPr>
              <p:cNvPr id="52" name="テキスト ボックス 44"/>
              <p:cNvSpPr txBox="1">
                <a:spLocks noChangeArrowheads="1"/>
              </p:cNvSpPr>
              <p:nvPr/>
            </p:nvSpPr>
            <p:spPr bwMode="auto">
              <a:xfrm rot="20903115">
                <a:off x="6934591" y="1318840"/>
                <a:ext cx="506350" cy="630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5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30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6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000" dirty="0">
                    <a:solidFill>
                      <a:schemeClr val="bg1"/>
                    </a:solidFill>
                    <a:latin typeface="HGP創英角ｺﾞｼｯｸUB" pitchFamily="50" charset="-128"/>
                    <a:ea typeface="HGP創英角ｺﾞｼｯｸUB" pitchFamily="50" charset="-128"/>
                  </a:rPr>
                  <a:t>名様</a:t>
                </a:r>
              </a:p>
            </p:txBody>
          </p:sp>
          <p:sp>
            <p:nvSpPr>
              <p:cNvPr id="53" name="テキスト ボックス 45"/>
              <p:cNvSpPr txBox="1">
                <a:spLocks noChangeArrowheads="1"/>
              </p:cNvSpPr>
              <p:nvPr/>
            </p:nvSpPr>
            <p:spPr bwMode="auto">
              <a:xfrm rot="20903115">
                <a:off x="6031232" y="884594"/>
                <a:ext cx="1033796" cy="609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5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30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6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200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200" dirty="0">
                    <a:solidFill>
                      <a:schemeClr val="bg1"/>
                    </a:solidFill>
                    <a:latin typeface="HGP創英角ｺﾞｼｯｸUB" pitchFamily="50" charset="-128"/>
                    <a:ea typeface="HGP創英角ｺﾞｼｯｸUB" pitchFamily="50" charset="-128"/>
                  </a:rPr>
                  <a:t>無料</a:t>
                </a:r>
              </a:p>
            </p:txBody>
          </p:sp>
        </p:grpSp>
        <p:sp>
          <p:nvSpPr>
            <p:cNvPr id="54" name="角丸四角形 53"/>
            <p:cNvSpPr/>
            <p:nvPr/>
          </p:nvSpPr>
          <p:spPr>
            <a:xfrm>
              <a:off x="367515" y="298378"/>
              <a:ext cx="5262609" cy="477799"/>
            </a:xfrm>
            <a:prstGeom prst="roundRect">
              <a:avLst/>
            </a:prstGeom>
            <a:solidFill>
              <a:srgbClr val="00B05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b"/>
            <a:lstStyle/>
            <a:p>
              <a:pPr algn="ctr"/>
              <a:r>
                <a:rPr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一般社団法人 熊本県工業連合会からのご案内</a:t>
              </a:r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1367" y="4042189"/>
              <a:ext cx="2700681" cy="2411517"/>
            </a:xfrm>
            <a:prstGeom prst="rect">
              <a:avLst/>
            </a:prstGeom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328188" y="4279008"/>
              <a:ext cx="4488971" cy="232371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日時：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2025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木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9:00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16:30</a:t>
              </a: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　　　　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:00</a:t>
              </a: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より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受付）</a:t>
              </a:r>
              <a:endPara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午前の部①   </a:t>
              </a:r>
              <a:r>
                <a:rPr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9:30</a:t>
              </a: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12:30</a:t>
              </a:r>
            </a:p>
            <a:p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午後の部② 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13:30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kumimoji="1"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16:30</a:t>
              </a:r>
            </a:p>
            <a:p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場所：</a:t>
              </a: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ポリテクセンター熊本</a:t>
              </a:r>
              <a:endPara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所在地　熊本県合志市須屋 </a:t>
              </a:r>
              <a:r>
                <a:rPr lang="en-US" altLang="ja-JP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2505-3</a:t>
              </a:r>
            </a:p>
            <a:p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最寄駅　</a:t>
              </a: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熊本電鉄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「黒石駅」徒歩５分</a:t>
              </a:r>
              <a:endPara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無料駐車場有</a:t>
              </a:r>
              <a:endPara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～感染症予防のため個人でのマスク着用判断お願いします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endPara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64066" y="956733"/>
              <a:ext cx="4123267" cy="279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中堅社員研修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39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75222" y="6904306"/>
            <a:ext cx="7010817" cy="600433"/>
          </a:xfrm>
          <a:prstGeom prst="rect">
            <a:avLst/>
          </a:prstGeom>
          <a:noFill/>
          <a:ln>
            <a:noFill/>
          </a:ln>
        </p:spPr>
        <p:txBody>
          <a:bodyPr wrap="square" lIns="91705" tIns="45853" rIns="91705" bIns="4585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ＦＡＸ：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096-214-2030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または</a:t>
            </a:r>
            <a:r>
              <a:rPr lang="en-US" altLang="ja-JP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maeda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＠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kenkoren.gr.jp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（担当）前田 宛　申込期限：令和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日（月）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先着順。定員になり次第締切</a:t>
            </a:r>
            <a:r>
              <a:rPr lang="ja-JP" alt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ます。</a:t>
            </a:r>
            <a:endParaRPr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6360" y="6415429"/>
            <a:ext cx="7010817" cy="677377"/>
          </a:xfrm>
          <a:prstGeom prst="rect">
            <a:avLst/>
          </a:prstGeom>
          <a:noFill/>
          <a:ln>
            <a:noFill/>
          </a:ln>
        </p:spPr>
        <p:txBody>
          <a:bodyPr wrap="square" lIns="91705" tIns="45853" rIns="91705" bIns="45853" rtlCol="0">
            <a:spAutoFit/>
          </a:bodyPr>
          <a:lstStyle/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ものづくり現場における</a:t>
            </a: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課題発掘と現場改善の実戦型研修（</a:t>
            </a:r>
            <a:r>
              <a:rPr lang="en-US" altLang="ja-JP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日開催）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63310"/>
              </p:ext>
            </p:extLst>
          </p:nvPr>
        </p:nvGraphicFramePr>
        <p:xfrm>
          <a:off x="356946" y="9127603"/>
          <a:ext cx="6847368" cy="1311225"/>
        </p:xfrm>
        <a:graphic>
          <a:graphicData uri="http://schemas.openxmlformats.org/drawingml/2006/table">
            <a:tbl>
              <a:tblPr/>
              <a:tblGrid>
                <a:gridCol w="287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0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0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御役職名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御氏名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5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9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275222" y="5950714"/>
            <a:ext cx="7010817" cy="418684"/>
          </a:xfrm>
          <a:prstGeom prst="roundRect">
            <a:avLst>
              <a:gd name="adj" fmla="val 34402"/>
            </a:avLst>
          </a:prstGeom>
          <a:solidFill>
            <a:srgbClr val="004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39585" y="5985021"/>
            <a:ext cx="217705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受講申込み書　　　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5208" y="364311"/>
            <a:ext cx="6993123" cy="2462213"/>
          </a:xfrm>
          <a:prstGeom prst="rect">
            <a:avLst/>
          </a:prstGeom>
          <a:solidFill>
            <a:srgbClr val="FFFFCC"/>
          </a:solidFill>
          <a:ln w="38100">
            <a:solidFill>
              <a:srgbClr val="FF6600"/>
            </a:solidFill>
          </a:ln>
        </p:spPr>
        <p:txBody>
          <a:bodyPr wrap="square" rtlCol="0" anchor="t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研修スケジュール</a:t>
            </a:r>
            <a:endParaRPr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午前の部　①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組織の活性化が生産性を高める</a:t>
            </a:r>
            <a:endParaRPr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09:00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09:30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受付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09:30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09:40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開講の挨拶（研修のねらいと目的）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</a:t>
            </a:r>
            <a:r>
              <a: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:40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12:20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講義と演習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12:20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質疑応答・アンケート記入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午後の部　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ものづくり改革による生産性向上</a:t>
            </a:r>
            <a:endParaRPr kumimoji="1"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13:40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開講の挨拶（研修のねらいと目的）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13:40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16:20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講義と演習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16:20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16:30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質疑応答・アンケート記入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＊１時間毎に約</a:t>
            </a:r>
            <a:r>
              <a: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分休憩タイム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7515" y="4403958"/>
            <a:ext cx="4217756" cy="1169551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会場：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ポリテクセンター熊本　本館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A201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研修室</a:t>
            </a:r>
            <a:endParaRPr kumimoji="1"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所在地　熊本県合志市須屋 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2505-3</a:t>
            </a:r>
          </a:p>
          <a:p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最寄駅　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熊本電鉄</a:t>
            </a:r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「黒石駅」徒歩５分</a:t>
            </a:r>
            <a:endParaRPr kumimoji="1"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無料駐車場有</a:t>
            </a:r>
            <a:endParaRPr kumimoji="1"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URL:</a:t>
            </a:r>
            <a:r>
              <a:rPr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http://www3.jeed.or.jp/kumamoto/poly/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2916" y="2918157"/>
            <a:ext cx="6993123" cy="136960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r>
              <a:rPr lang="ja-JP" altLang="en-US" sz="11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（研修の効果・ねらい）</a:t>
            </a:r>
            <a:endParaRPr lang="en-US" altLang="ja-JP" sz="1100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■事前に課題を提出して貰い、講師講義にて指導、演習にも活用</a:t>
            </a: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■演習や多くの事例を紹介し、現場改善の進め方が理解できる</a:t>
            </a: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■リーダーの役割とその重要性がよく分かる</a:t>
            </a: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■学んだことが即実践できる研修</a:t>
            </a: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ポリテクセンター熊本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2753" y="4376154"/>
            <a:ext cx="1804644" cy="1518471"/>
          </a:xfrm>
          <a:prstGeom prst="rect">
            <a:avLst/>
          </a:prstGeom>
          <a:noFill/>
        </p:spPr>
      </p:pic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C6B68DD7-B4C7-6BE0-AE81-3E17A130E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68424"/>
              </p:ext>
            </p:extLst>
          </p:nvPr>
        </p:nvGraphicFramePr>
        <p:xfrm>
          <a:off x="356946" y="7491292"/>
          <a:ext cx="6847368" cy="335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5607">
                  <a:extLst>
                    <a:ext uri="{9D8B030D-6E8A-4147-A177-3AD203B41FA5}">
                      <a16:colId xmlns:a16="http://schemas.microsoft.com/office/drawing/2014/main" val="2639750636"/>
                    </a:ext>
                  </a:extLst>
                </a:gridCol>
                <a:gridCol w="1694329">
                  <a:extLst>
                    <a:ext uri="{9D8B030D-6E8A-4147-A177-3AD203B41FA5}">
                      <a16:colId xmlns:a16="http://schemas.microsoft.com/office/drawing/2014/main" val="638725080"/>
                    </a:ext>
                  </a:extLst>
                </a:gridCol>
                <a:gridCol w="1721224">
                  <a:extLst>
                    <a:ext uri="{9D8B030D-6E8A-4147-A177-3AD203B41FA5}">
                      <a16:colId xmlns:a16="http://schemas.microsoft.com/office/drawing/2014/main" val="785213728"/>
                    </a:ext>
                  </a:extLst>
                </a:gridCol>
                <a:gridCol w="1516208">
                  <a:extLst>
                    <a:ext uri="{9D8B030D-6E8A-4147-A177-3AD203B41FA5}">
                      <a16:colId xmlns:a16="http://schemas.microsoft.com/office/drawing/2014/main" val="1631862229"/>
                    </a:ext>
                  </a:extLst>
                </a:gridCol>
              </a:tblGrid>
              <a:tr h="294555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申し込みプログラム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①午前のみ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②午後のみ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①②両方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999367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89E5B03-2F9D-EB23-69CA-343057731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490489"/>
              </p:ext>
            </p:extLst>
          </p:nvPr>
        </p:nvGraphicFramePr>
        <p:xfrm>
          <a:off x="356946" y="8056757"/>
          <a:ext cx="6847368" cy="1015472"/>
        </p:xfrm>
        <a:graphic>
          <a:graphicData uri="http://schemas.openxmlformats.org/drawingml/2006/table">
            <a:tbl>
              <a:tblPr/>
              <a:tblGrid>
                <a:gridCol w="287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69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企業名・団体名（所属名）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9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ご担当者氏名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お電話番号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757" marR="9757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8AF1D95-D78B-AD6F-0237-6FA1FF10525A}"/>
              </a:ext>
            </a:extLst>
          </p:cNvPr>
          <p:cNvSpPr txBox="1"/>
          <p:nvPr/>
        </p:nvSpPr>
        <p:spPr>
          <a:xfrm>
            <a:off x="2256421" y="7823185"/>
            <a:ext cx="4947894" cy="277268"/>
          </a:xfrm>
          <a:prstGeom prst="rect">
            <a:avLst/>
          </a:prstGeom>
          <a:noFill/>
          <a:ln>
            <a:noFill/>
          </a:ln>
        </p:spPr>
        <p:txBody>
          <a:bodyPr wrap="square" lIns="91705" tIns="45853" rIns="91705" bIns="4585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受講希望のプログラムに“○”をご記入ください。例：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○ 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4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ユーザー定義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2D4C9F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4C9F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6421</TotalTime>
  <Words>605</Words>
  <Application>Microsoft Office PowerPoint</Application>
  <PresentationFormat>ユーザー設定</PresentationFormat>
  <Paragraphs>87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メイリオ</vt:lpstr>
      <vt:lpstr>Arial</vt:lpstr>
      <vt:lpstr>Calibri</vt:lpstr>
      <vt:lpstr>Office ​​テーマ</vt:lpstr>
      <vt:lpstr>標準デザイン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岸本</dc:creator>
  <cp:lastModifiedBy>YAMAGUCHI MASUO (山口 益生)</cp:lastModifiedBy>
  <cp:revision>229</cp:revision>
  <cp:lastPrinted>2020-07-21T11:52:50Z</cp:lastPrinted>
  <dcterms:created xsi:type="dcterms:W3CDTF">2018-05-23T02:41:13Z</dcterms:created>
  <dcterms:modified xsi:type="dcterms:W3CDTF">2025-07-04T08:00:23Z</dcterms:modified>
</cp:coreProperties>
</file>