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7021513" cy="10440988"/>
  <p:notesSz cx="6735763" cy="9866313"/>
  <p:defaultTextStyle>
    <a:defPPr>
      <a:defRPr lang="ja-JP"/>
    </a:defPPr>
    <a:lvl1pPr marL="0" algn="l" defTabSz="956737" rtl="0" eaLnBrk="1" latinLnBrk="0" hangingPunct="1">
      <a:defRPr kumimoji="1" sz="1900" kern="1200">
        <a:solidFill>
          <a:schemeClr val="tx1"/>
        </a:solidFill>
        <a:latin typeface="+mn-lt"/>
        <a:ea typeface="+mn-ea"/>
        <a:cs typeface="+mn-cs"/>
      </a:defRPr>
    </a:lvl1pPr>
    <a:lvl2pPr marL="478368" algn="l" defTabSz="956737" rtl="0" eaLnBrk="1" latinLnBrk="0" hangingPunct="1">
      <a:defRPr kumimoji="1" sz="1900" kern="1200">
        <a:solidFill>
          <a:schemeClr val="tx1"/>
        </a:solidFill>
        <a:latin typeface="+mn-lt"/>
        <a:ea typeface="+mn-ea"/>
        <a:cs typeface="+mn-cs"/>
      </a:defRPr>
    </a:lvl2pPr>
    <a:lvl3pPr marL="956737" algn="l" defTabSz="956737" rtl="0" eaLnBrk="1" latinLnBrk="0" hangingPunct="1">
      <a:defRPr kumimoji="1" sz="1900" kern="1200">
        <a:solidFill>
          <a:schemeClr val="tx1"/>
        </a:solidFill>
        <a:latin typeface="+mn-lt"/>
        <a:ea typeface="+mn-ea"/>
        <a:cs typeface="+mn-cs"/>
      </a:defRPr>
    </a:lvl3pPr>
    <a:lvl4pPr marL="1435105" algn="l" defTabSz="956737" rtl="0" eaLnBrk="1" latinLnBrk="0" hangingPunct="1">
      <a:defRPr kumimoji="1" sz="1900" kern="1200">
        <a:solidFill>
          <a:schemeClr val="tx1"/>
        </a:solidFill>
        <a:latin typeface="+mn-lt"/>
        <a:ea typeface="+mn-ea"/>
        <a:cs typeface="+mn-cs"/>
      </a:defRPr>
    </a:lvl4pPr>
    <a:lvl5pPr marL="1913473" algn="l" defTabSz="956737" rtl="0" eaLnBrk="1" latinLnBrk="0" hangingPunct="1">
      <a:defRPr kumimoji="1" sz="1900" kern="1200">
        <a:solidFill>
          <a:schemeClr val="tx1"/>
        </a:solidFill>
        <a:latin typeface="+mn-lt"/>
        <a:ea typeface="+mn-ea"/>
        <a:cs typeface="+mn-cs"/>
      </a:defRPr>
    </a:lvl5pPr>
    <a:lvl6pPr marL="2391842" algn="l" defTabSz="956737" rtl="0" eaLnBrk="1" latinLnBrk="0" hangingPunct="1">
      <a:defRPr kumimoji="1" sz="1900" kern="1200">
        <a:solidFill>
          <a:schemeClr val="tx1"/>
        </a:solidFill>
        <a:latin typeface="+mn-lt"/>
        <a:ea typeface="+mn-ea"/>
        <a:cs typeface="+mn-cs"/>
      </a:defRPr>
    </a:lvl6pPr>
    <a:lvl7pPr marL="2870210" algn="l" defTabSz="956737" rtl="0" eaLnBrk="1" latinLnBrk="0" hangingPunct="1">
      <a:defRPr kumimoji="1" sz="1900" kern="1200">
        <a:solidFill>
          <a:schemeClr val="tx1"/>
        </a:solidFill>
        <a:latin typeface="+mn-lt"/>
        <a:ea typeface="+mn-ea"/>
        <a:cs typeface="+mn-cs"/>
      </a:defRPr>
    </a:lvl7pPr>
    <a:lvl8pPr marL="3348579" algn="l" defTabSz="956737" rtl="0" eaLnBrk="1" latinLnBrk="0" hangingPunct="1">
      <a:defRPr kumimoji="1" sz="1900" kern="1200">
        <a:solidFill>
          <a:schemeClr val="tx1"/>
        </a:solidFill>
        <a:latin typeface="+mn-lt"/>
        <a:ea typeface="+mn-ea"/>
        <a:cs typeface="+mn-cs"/>
      </a:defRPr>
    </a:lvl8pPr>
    <a:lvl9pPr marL="3826947" algn="l" defTabSz="956737"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89">
          <p15:clr>
            <a:srgbClr val="A4A3A4"/>
          </p15:clr>
        </p15:guide>
        <p15:guide id="2" pos="2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E561D5"/>
    <a:srgbClr val="DE16B8"/>
    <a:srgbClr val="FF9933"/>
    <a:srgbClr val="0033CC"/>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0" d="100"/>
          <a:sy n="50" d="100"/>
        </p:scale>
        <p:origin x="2396" y="32"/>
      </p:cViewPr>
      <p:guideLst>
        <p:guide orient="horz" pos="3289"/>
        <p:guide pos="221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8831" cy="493316"/>
          </a:xfrm>
          <a:prstGeom prst="rect">
            <a:avLst/>
          </a:prstGeom>
        </p:spPr>
        <p:txBody>
          <a:bodyPr vert="horz" lIns="91091" tIns="45544" rIns="91091" bIns="455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4"/>
            <a:ext cx="2918831" cy="493316"/>
          </a:xfrm>
          <a:prstGeom prst="rect">
            <a:avLst/>
          </a:prstGeom>
        </p:spPr>
        <p:txBody>
          <a:bodyPr vert="horz" lIns="91091" tIns="45544" rIns="91091" bIns="45544" rtlCol="0"/>
          <a:lstStyle>
            <a:lvl1pPr algn="r">
              <a:defRPr sz="1200"/>
            </a:lvl1pPr>
          </a:lstStyle>
          <a:p>
            <a:fld id="{44684E05-AF5C-4C91-BB2D-8C6F1655EF0D}" type="datetimeFigureOut">
              <a:rPr kumimoji="1" lang="ja-JP" altLang="en-US" smtClean="0"/>
              <a:pPr/>
              <a:t>2025/3/10</a:t>
            </a:fld>
            <a:endParaRPr kumimoji="1" lang="ja-JP" altLang="en-US"/>
          </a:p>
        </p:txBody>
      </p:sp>
      <p:sp>
        <p:nvSpPr>
          <p:cNvPr id="4" name="スライド イメージ プレースホルダー 3"/>
          <p:cNvSpPr>
            <a:spLocks noGrp="1" noRot="1" noChangeAspect="1"/>
          </p:cNvSpPr>
          <p:nvPr>
            <p:ph type="sldImg" idx="2"/>
          </p:nvPr>
        </p:nvSpPr>
        <p:spPr>
          <a:xfrm>
            <a:off x="2124075" y="741363"/>
            <a:ext cx="2487613" cy="3700462"/>
          </a:xfrm>
          <a:prstGeom prst="rect">
            <a:avLst/>
          </a:prstGeom>
          <a:noFill/>
          <a:ln w="12700">
            <a:solidFill>
              <a:prstClr val="black"/>
            </a:solidFill>
          </a:ln>
        </p:spPr>
        <p:txBody>
          <a:bodyPr vert="horz" lIns="91091" tIns="45544" rIns="91091" bIns="45544" rtlCol="0" anchor="ctr"/>
          <a:lstStyle/>
          <a:p>
            <a:endParaRPr lang="ja-JP" altLang="en-US"/>
          </a:p>
        </p:txBody>
      </p:sp>
      <p:sp>
        <p:nvSpPr>
          <p:cNvPr id="5" name="ノート プレースホルダー 4"/>
          <p:cNvSpPr>
            <a:spLocks noGrp="1"/>
          </p:cNvSpPr>
          <p:nvPr>
            <p:ph type="body" sz="quarter" idx="3"/>
          </p:nvPr>
        </p:nvSpPr>
        <p:spPr>
          <a:xfrm>
            <a:off x="673577" y="4687293"/>
            <a:ext cx="5388610" cy="4439840"/>
          </a:xfrm>
          <a:prstGeom prst="rect">
            <a:avLst/>
          </a:prstGeom>
        </p:spPr>
        <p:txBody>
          <a:bodyPr vert="horz" lIns="91091" tIns="45544" rIns="91091" bIns="455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414"/>
            <a:ext cx="2918831" cy="493316"/>
          </a:xfrm>
          <a:prstGeom prst="rect">
            <a:avLst/>
          </a:prstGeom>
        </p:spPr>
        <p:txBody>
          <a:bodyPr vert="horz" lIns="91091" tIns="45544" rIns="91091" bIns="455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414"/>
            <a:ext cx="2918831" cy="493316"/>
          </a:xfrm>
          <a:prstGeom prst="rect">
            <a:avLst/>
          </a:prstGeom>
        </p:spPr>
        <p:txBody>
          <a:bodyPr vert="horz" lIns="91091" tIns="45544" rIns="91091" bIns="45544" rtlCol="0" anchor="b"/>
          <a:lstStyle>
            <a:lvl1pPr algn="r">
              <a:defRPr sz="1200"/>
            </a:lvl1pPr>
          </a:lstStyle>
          <a:p>
            <a:fld id="{DD5FBD8D-1737-4540-B57F-4C37639CCC1B}" type="slidenum">
              <a:rPr kumimoji="1" lang="ja-JP" altLang="en-US" smtClean="0"/>
              <a:pPr/>
              <a:t>‹#›</a:t>
            </a:fld>
            <a:endParaRPr kumimoji="1" lang="ja-JP" altLang="en-US"/>
          </a:p>
        </p:txBody>
      </p:sp>
    </p:spTree>
    <p:extLst>
      <p:ext uri="{BB962C8B-B14F-4D97-AF65-F5344CB8AC3E}">
        <p14:creationId xmlns:p14="http://schemas.microsoft.com/office/powerpoint/2010/main" val="2173736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5FBD8D-1737-4540-B57F-4C37639CCC1B}" type="slidenum">
              <a:rPr kumimoji="1" lang="ja-JP" altLang="en-US" smtClean="0"/>
              <a:pPr/>
              <a:t>1</a:t>
            </a:fld>
            <a:endParaRPr kumimoji="1" lang="ja-JP" altLang="en-US"/>
          </a:p>
        </p:txBody>
      </p:sp>
    </p:spTree>
    <p:extLst>
      <p:ext uri="{BB962C8B-B14F-4D97-AF65-F5344CB8AC3E}">
        <p14:creationId xmlns:p14="http://schemas.microsoft.com/office/powerpoint/2010/main" val="2291242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6614" y="3243477"/>
            <a:ext cx="5968286" cy="223804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53229" y="5916560"/>
            <a:ext cx="4915059" cy="2668253"/>
          </a:xfrm>
        </p:spPr>
        <p:txBody>
          <a:bodyPr/>
          <a:lstStyle>
            <a:lvl1pPr marL="0" indent="0" algn="ctr">
              <a:buNone/>
              <a:defRPr>
                <a:solidFill>
                  <a:schemeClr val="tx1">
                    <a:tint val="75000"/>
                  </a:schemeClr>
                </a:solidFill>
              </a:defRPr>
            </a:lvl1pPr>
            <a:lvl2pPr marL="478368" indent="0" algn="ctr">
              <a:buNone/>
              <a:defRPr>
                <a:solidFill>
                  <a:schemeClr val="tx1">
                    <a:tint val="75000"/>
                  </a:schemeClr>
                </a:solidFill>
              </a:defRPr>
            </a:lvl2pPr>
            <a:lvl3pPr marL="956737" indent="0" algn="ctr">
              <a:buNone/>
              <a:defRPr>
                <a:solidFill>
                  <a:schemeClr val="tx1">
                    <a:tint val="75000"/>
                  </a:schemeClr>
                </a:solidFill>
              </a:defRPr>
            </a:lvl3pPr>
            <a:lvl4pPr marL="1435105" indent="0" algn="ctr">
              <a:buNone/>
              <a:defRPr>
                <a:solidFill>
                  <a:schemeClr val="tx1">
                    <a:tint val="75000"/>
                  </a:schemeClr>
                </a:solidFill>
              </a:defRPr>
            </a:lvl4pPr>
            <a:lvl5pPr marL="1913473" indent="0" algn="ctr">
              <a:buNone/>
              <a:defRPr>
                <a:solidFill>
                  <a:schemeClr val="tx1">
                    <a:tint val="75000"/>
                  </a:schemeClr>
                </a:solidFill>
              </a:defRPr>
            </a:lvl5pPr>
            <a:lvl6pPr marL="2391842" indent="0" algn="ctr">
              <a:buNone/>
              <a:defRPr>
                <a:solidFill>
                  <a:schemeClr val="tx1">
                    <a:tint val="75000"/>
                  </a:schemeClr>
                </a:solidFill>
              </a:defRPr>
            </a:lvl6pPr>
            <a:lvl7pPr marL="2870210" indent="0" algn="ctr">
              <a:buNone/>
              <a:defRPr>
                <a:solidFill>
                  <a:schemeClr val="tx1">
                    <a:tint val="75000"/>
                  </a:schemeClr>
                </a:solidFill>
              </a:defRPr>
            </a:lvl7pPr>
            <a:lvl8pPr marL="3348579" indent="0" algn="ctr">
              <a:buNone/>
              <a:defRPr>
                <a:solidFill>
                  <a:schemeClr val="tx1">
                    <a:tint val="75000"/>
                  </a:schemeClr>
                </a:solidFill>
              </a:defRPr>
            </a:lvl8pPr>
            <a:lvl9pPr marL="382694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54257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296129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817949" y="558304"/>
            <a:ext cx="1184881" cy="118766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63309" y="558304"/>
            <a:ext cx="3437616" cy="118766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3999076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3335613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54651" y="6709302"/>
            <a:ext cx="5968286" cy="2073696"/>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54651" y="4425341"/>
            <a:ext cx="5968286" cy="2283965"/>
          </a:xfrm>
        </p:spPr>
        <p:txBody>
          <a:bodyPr anchor="b"/>
          <a:lstStyle>
            <a:lvl1pPr marL="0" indent="0">
              <a:buNone/>
              <a:defRPr sz="2100">
                <a:solidFill>
                  <a:schemeClr val="tx1">
                    <a:tint val="75000"/>
                  </a:schemeClr>
                </a:solidFill>
              </a:defRPr>
            </a:lvl1pPr>
            <a:lvl2pPr marL="478368" indent="0">
              <a:buNone/>
              <a:defRPr sz="1900">
                <a:solidFill>
                  <a:schemeClr val="tx1">
                    <a:tint val="75000"/>
                  </a:schemeClr>
                </a:solidFill>
              </a:defRPr>
            </a:lvl2pPr>
            <a:lvl3pPr marL="956737" indent="0">
              <a:buNone/>
              <a:defRPr sz="1700">
                <a:solidFill>
                  <a:schemeClr val="tx1">
                    <a:tint val="75000"/>
                  </a:schemeClr>
                </a:solidFill>
              </a:defRPr>
            </a:lvl3pPr>
            <a:lvl4pPr marL="1435105" indent="0">
              <a:buNone/>
              <a:defRPr sz="1500">
                <a:solidFill>
                  <a:schemeClr val="tx1">
                    <a:tint val="75000"/>
                  </a:schemeClr>
                </a:solidFill>
              </a:defRPr>
            </a:lvl4pPr>
            <a:lvl5pPr marL="1913473" indent="0">
              <a:buNone/>
              <a:defRPr sz="1500">
                <a:solidFill>
                  <a:schemeClr val="tx1">
                    <a:tint val="75000"/>
                  </a:schemeClr>
                </a:solidFill>
              </a:defRPr>
            </a:lvl5pPr>
            <a:lvl6pPr marL="2391842" indent="0">
              <a:buNone/>
              <a:defRPr sz="1500">
                <a:solidFill>
                  <a:schemeClr val="tx1">
                    <a:tint val="75000"/>
                  </a:schemeClr>
                </a:solidFill>
              </a:defRPr>
            </a:lvl6pPr>
            <a:lvl7pPr marL="2870210" indent="0">
              <a:buNone/>
              <a:defRPr sz="1500">
                <a:solidFill>
                  <a:schemeClr val="tx1">
                    <a:tint val="75000"/>
                  </a:schemeClr>
                </a:solidFill>
              </a:defRPr>
            </a:lvl7pPr>
            <a:lvl8pPr marL="3348579" indent="0">
              <a:buNone/>
              <a:defRPr sz="1500">
                <a:solidFill>
                  <a:schemeClr val="tx1">
                    <a:tint val="75000"/>
                  </a:schemeClr>
                </a:solidFill>
              </a:defRPr>
            </a:lvl8pPr>
            <a:lvl9pPr marL="3826947"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2950008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63309" y="3248311"/>
            <a:ext cx="2311248" cy="918662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91584" y="3248311"/>
            <a:ext cx="2311248" cy="918662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440287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51076" y="418125"/>
            <a:ext cx="6319362" cy="174016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51077" y="2337139"/>
            <a:ext cx="3102388" cy="974008"/>
          </a:xfrm>
        </p:spPr>
        <p:txBody>
          <a:bodyPr anchor="b"/>
          <a:lstStyle>
            <a:lvl1pPr marL="0" indent="0">
              <a:buNone/>
              <a:defRPr sz="2500" b="1"/>
            </a:lvl1pPr>
            <a:lvl2pPr marL="478368" indent="0">
              <a:buNone/>
              <a:defRPr sz="2100" b="1"/>
            </a:lvl2pPr>
            <a:lvl3pPr marL="956737" indent="0">
              <a:buNone/>
              <a:defRPr sz="1900" b="1"/>
            </a:lvl3pPr>
            <a:lvl4pPr marL="1435105" indent="0">
              <a:buNone/>
              <a:defRPr sz="1700" b="1"/>
            </a:lvl4pPr>
            <a:lvl5pPr marL="1913473" indent="0">
              <a:buNone/>
              <a:defRPr sz="1700" b="1"/>
            </a:lvl5pPr>
            <a:lvl6pPr marL="2391842" indent="0">
              <a:buNone/>
              <a:defRPr sz="1700" b="1"/>
            </a:lvl6pPr>
            <a:lvl7pPr marL="2870210" indent="0">
              <a:buNone/>
              <a:defRPr sz="1700" b="1"/>
            </a:lvl7pPr>
            <a:lvl8pPr marL="3348579" indent="0">
              <a:buNone/>
              <a:defRPr sz="1700" b="1"/>
            </a:lvl8pPr>
            <a:lvl9pPr marL="3826947"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51077" y="3311146"/>
            <a:ext cx="3102388" cy="601565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566835" y="2337139"/>
            <a:ext cx="3103606" cy="974008"/>
          </a:xfrm>
        </p:spPr>
        <p:txBody>
          <a:bodyPr anchor="b"/>
          <a:lstStyle>
            <a:lvl1pPr marL="0" indent="0">
              <a:buNone/>
              <a:defRPr sz="2500" b="1"/>
            </a:lvl1pPr>
            <a:lvl2pPr marL="478368" indent="0">
              <a:buNone/>
              <a:defRPr sz="2100" b="1"/>
            </a:lvl2pPr>
            <a:lvl3pPr marL="956737" indent="0">
              <a:buNone/>
              <a:defRPr sz="1900" b="1"/>
            </a:lvl3pPr>
            <a:lvl4pPr marL="1435105" indent="0">
              <a:buNone/>
              <a:defRPr sz="1700" b="1"/>
            </a:lvl4pPr>
            <a:lvl5pPr marL="1913473" indent="0">
              <a:buNone/>
              <a:defRPr sz="1700" b="1"/>
            </a:lvl5pPr>
            <a:lvl6pPr marL="2391842" indent="0">
              <a:buNone/>
              <a:defRPr sz="1700" b="1"/>
            </a:lvl6pPr>
            <a:lvl7pPr marL="2870210" indent="0">
              <a:buNone/>
              <a:defRPr sz="1700" b="1"/>
            </a:lvl7pPr>
            <a:lvl8pPr marL="3348579" indent="0">
              <a:buNone/>
              <a:defRPr sz="1700" b="1"/>
            </a:lvl8pPr>
            <a:lvl9pPr marL="3826947"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566835" y="3311146"/>
            <a:ext cx="3103606" cy="601565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1747060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279845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848493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51079" y="415707"/>
            <a:ext cx="2310031" cy="1769167"/>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745221" y="415710"/>
            <a:ext cx="3925221" cy="8911094"/>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51079" y="2184874"/>
            <a:ext cx="2310031" cy="7141929"/>
          </a:xfrm>
        </p:spPr>
        <p:txBody>
          <a:bodyPr/>
          <a:lstStyle>
            <a:lvl1pPr marL="0" indent="0">
              <a:buNone/>
              <a:defRPr sz="1500"/>
            </a:lvl1pPr>
            <a:lvl2pPr marL="478368" indent="0">
              <a:buNone/>
              <a:defRPr sz="1300"/>
            </a:lvl2pPr>
            <a:lvl3pPr marL="956737" indent="0">
              <a:buNone/>
              <a:defRPr sz="1000"/>
            </a:lvl3pPr>
            <a:lvl4pPr marL="1435105" indent="0">
              <a:buNone/>
              <a:defRPr sz="900"/>
            </a:lvl4pPr>
            <a:lvl5pPr marL="1913473" indent="0">
              <a:buNone/>
              <a:defRPr sz="900"/>
            </a:lvl5pPr>
            <a:lvl6pPr marL="2391842" indent="0">
              <a:buNone/>
              <a:defRPr sz="900"/>
            </a:lvl6pPr>
            <a:lvl7pPr marL="2870210" indent="0">
              <a:buNone/>
              <a:defRPr sz="900"/>
            </a:lvl7pPr>
            <a:lvl8pPr marL="3348579" indent="0">
              <a:buNone/>
              <a:defRPr sz="900"/>
            </a:lvl8pPr>
            <a:lvl9pPr marL="3826947"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1938729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76266" y="7308695"/>
            <a:ext cx="4212908" cy="862833"/>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376266" y="932921"/>
            <a:ext cx="4212908" cy="6264593"/>
          </a:xfrm>
        </p:spPr>
        <p:txBody>
          <a:bodyPr/>
          <a:lstStyle>
            <a:lvl1pPr marL="0" indent="0">
              <a:buNone/>
              <a:defRPr sz="3300"/>
            </a:lvl1pPr>
            <a:lvl2pPr marL="478368" indent="0">
              <a:buNone/>
              <a:defRPr sz="2900"/>
            </a:lvl2pPr>
            <a:lvl3pPr marL="956737" indent="0">
              <a:buNone/>
              <a:defRPr sz="2500"/>
            </a:lvl3pPr>
            <a:lvl4pPr marL="1435105" indent="0">
              <a:buNone/>
              <a:defRPr sz="2100"/>
            </a:lvl4pPr>
            <a:lvl5pPr marL="1913473" indent="0">
              <a:buNone/>
              <a:defRPr sz="2100"/>
            </a:lvl5pPr>
            <a:lvl6pPr marL="2391842" indent="0">
              <a:buNone/>
              <a:defRPr sz="2100"/>
            </a:lvl6pPr>
            <a:lvl7pPr marL="2870210" indent="0">
              <a:buNone/>
              <a:defRPr sz="2100"/>
            </a:lvl7pPr>
            <a:lvl8pPr marL="3348579" indent="0">
              <a:buNone/>
              <a:defRPr sz="2100"/>
            </a:lvl8pPr>
            <a:lvl9pPr marL="3826947" indent="0">
              <a:buNone/>
              <a:defRPr sz="2100"/>
            </a:lvl9pPr>
          </a:lstStyle>
          <a:p>
            <a:endParaRPr kumimoji="1" lang="ja-JP" altLang="en-US"/>
          </a:p>
        </p:txBody>
      </p:sp>
      <p:sp>
        <p:nvSpPr>
          <p:cNvPr id="4" name="テキスト プレースホルダー 3"/>
          <p:cNvSpPr>
            <a:spLocks noGrp="1"/>
          </p:cNvSpPr>
          <p:nvPr>
            <p:ph type="body" sz="half" idx="2"/>
          </p:nvPr>
        </p:nvSpPr>
        <p:spPr>
          <a:xfrm>
            <a:off x="1376266" y="8171528"/>
            <a:ext cx="4212908" cy="1225365"/>
          </a:xfrm>
        </p:spPr>
        <p:txBody>
          <a:bodyPr/>
          <a:lstStyle>
            <a:lvl1pPr marL="0" indent="0">
              <a:buNone/>
              <a:defRPr sz="1500"/>
            </a:lvl1pPr>
            <a:lvl2pPr marL="478368" indent="0">
              <a:buNone/>
              <a:defRPr sz="1300"/>
            </a:lvl2pPr>
            <a:lvl3pPr marL="956737" indent="0">
              <a:buNone/>
              <a:defRPr sz="1000"/>
            </a:lvl3pPr>
            <a:lvl4pPr marL="1435105" indent="0">
              <a:buNone/>
              <a:defRPr sz="900"/>
            </a:lvl4pPr>
            <a:lvl5pPr marL="1913473" indent="0">
              <a:buNone/>
              <a:defRPr sz="900"/>
            </a:lvl5pPr>
            <a:lvl6pPr marL="2391842" indent="0">
              <a:buNone/>
              <a:defRPr sz="900"/>
            </a:lvl6pPr>
            <a:lvl7pPr marL="2870210" indent="0">
              <a:buNone/>
              <a:defRPr sz="900"/>
            </a:lvl7pPr>
            <a:lvl8pPr marL="3348579" indent="0">
              <a:buNone/>
              <a:defRPr sz="900"/>
            </a:lvl8pPr>
            <a:lvl9pPr marL="3826947"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5E1EF1-7DE4-47A0-9791-DEE0DB8CE9CD}" type="datetimeFigureOut">
              <a:rPr kumimoji="1" lang="ja-JP" altLang="en-US" smtClean="0"/>
              <a:pPr/>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41638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51076" y="418125"/>
            <a:ext cx="6319362" cy="1740164"/>
          </a:xfrm>
          <a:prstGeom prst="rect">
            <a:avLst/>
          </a:prstGeom>
        </p:spPr>
        <p:txBody>
          <a:bodyPr vert="horz" lIns="95674" tIns="47837" rIns="95674" bIns="47837"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51076" y="2436237"/>
            <a:ext cx="6319362" cy="6890569"/>
          </a:xfrm>
          <a:prstGeom prst="rect">
            <a:avLst/>
          </a:prstGeom>
        </p:spPr>
        <p:txBody>
          <a:bodyPr vert="horz" lIns="95674" tIns="47837" rIns="95674" bIns="47837"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51078" y="9677253"/>
            <a:ext cx="1638353" cy="555885"/>
          </a:xfrm>
          <a:prstGeom prst="rect">
            <a:avLst/>
          </a:prstGeom>
        </p:spPr>
        <p:txBody>
          <a:bodyPr vert="horz" lIns="95674" tIns="47837" rIns="95674" bIns="47837" rtlCol="0" anchor="ctr"/>
          <a:lstStyle>
            <a:lvl1pPr algn="l">
              <a:defRPr sz="1300">
                <a:solidFill>
                  <a:schemeClr val="tx1">
                    <a:tint val="75000"/>
                  </a:schemeClr>
                </a:solidFill>
              </a:defRPr>
            </a:lvl1pPr>
          </a:lstStyle>
          <a:p>
            <a:fld id="{FD5E1EF1-7DE4-47A0-9791-DEE0DB8CE9CD}" type="datetimeFigureOut">
              <a:rPr kumimoji="1" lang="ja-JP" altLang="en-US" smtClean="0"/>
              <a:pPr/>
              <a:t>2025/3/10</a:t>
            </a:fld>
            <a:endParaRPr kumimoji="1" lang="ja-JP" altLang="en-US"/>
          </a:p>
        </p:txBody>
      </p:sp>
      <p:sp>
        <p:nvSpPr>
          <p:cNvPr id="5" name="フッター プレースホルダー 4"/>
          <p:cNvSpPr>
            <a:spLocks noGrp="1"/>
          </p:cNvSpPr>
          <p:nvPr>
            <p:ph type="ftr" sz="quarter" idx="3"/>
          </p:nvPr>
        </p:nvSpPr>
        <p:spPr>
          <a:xfrm>
            <a:off x="2399017" y="9677253"/>
            <a:ext cx="2223479" cy="555885"/>
          </a:xfrm>
          <a:prstGeom prst="rect">
            <a:avLst/>
          </a:prstGeom>
        </p:spPr>
        <p:txBody>
          <a:bodyPr vert="horz" lIns="95674" tIns="47837" rIns="95674" bIns="47837"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032085" y="9677253"/>
            <a:ext cx="1638353" cy="555885"/>
          </a:xfrm>
          <a:prstGeom prst="rect">
            <a:avLst/>
          </a:prstGeom>
        </p:spPr>
        <p:txBody>
          <a:bodyPr vert="horz" lIns="95674" tIns="47837" rIns="95674" bIns="47837" rtlCol="0" anchor="ctr"/>
          <a:lstStyle>
            <a:lvl1pPr algn="r">
              <a:defRPr sz="1300">
                <a:solidFill>
                  <a:schemeClr val="tx1">
                    <a:tint val="75000"/>
                  </a:schemeClr>
                </a:solidFill>
              </a:defRPr>
            </a:lvl1pPr>
          </a:lstStyle>
          <a:p>
            <a:fld id="{1738AF71-5DC2-4BDD-9811-63638AAD02E0}" type="slidenum">
              <a:rPr kumimoji="1" lang="ja-JP" altLang="en-US" smtClean="0"/>
              <a:pPr/>
              <a:t>‹#›</a:t>
            </a:fld>
            <a:endParaRPr kumimoji="1" lang="ja-JP" altLang="en-US"/>
          </a:p>
        </p:txBody>
      </p:sp>
    </p:spTree>
    <p:extLst>
      <p:ext uri="{BB962C8B-B14F-4D97-AF65-F5344CB8AC3E}">
        <p14:creationId xmlns:p14="http://schemas.microsoft.com/office/powerpoint/2010/main" val="1991159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6737" rtl="0" eaLnBrk="1" latinLnBrk="0" hangingPunct="1">
        <a:spcBef>
          <a:spcPct val="0"/>
        </a:spcBef>
        <a:buNone/>
        <a:defRPr kumimoji="1" sz="4600" kern="1200">
          <a:solidFill>
            <a:schemeClr val="tx1"/>
          </a:solidFill>
          <a:latin typeface="+mj-lt"/>
          <a:ea typeface="+mj-ea"/>
          <a:cs typeface="+mj-cs"/>
        </a:defRPr>
      </a:lvl1pPr>
    </p:titleStyle>
    <p:bodyStyle>
      <a:lvl1pPr marL="358776" indent="-358776" algn="l" defTabSz="956737"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77349" indent="-298980" algn="l" defTabSz="956737"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5921" indent="-239184" algn="l" defTabSz="956737"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4289" indent="-239184" algn="l" defTabSz="95673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2658" indent="-239184" algn="l" defTabSz="95673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1026" indent="-239184" algn="l" defTabSz="95673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09394" indent="-239184" algn="l" defTabSz="95673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87763" indent="-239184" algn="l" defTabSz="95673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6131" indent="-239184" algn="l" defTabSz="95673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6737" rtl="0" eaLnBrk="1" latinLnBrk="0" hangingPunct="1">
        <a:defRPr kumimoji="1" sz="1900" kern="1200">
          <a:solidFill>
            <a:schemeClr val="tx1"/>
          </a:solidFill>
          <a:latin typeface="+mn-lt"/>
          <a:ea typeface="+mn-ea"/>
          <a:cs typeface="+mn-cs"/>
        </a:defRPr>
      </a:lvl1pPr>
      <a:lvl2pPr marL="478368" algn="l" defTabSz="956737" rtl="0" eaLnBrk="1" latinLnBrk="0" hangingPunct="1">
        <a:defRPr kumimoji="1" sz="1900" kern="1200">
          <a:solidFill>
            <a:schemeClr val="tx1"/>
          </a:solidFill>
          <a:latin typeface="+mn-lt"/>
          <a:ea typeface="+mn-ea"/>
          <a:cs typeface="+mn-cs"/>
        </a:defRPr>
      </a:lvl2pPr>
      <a:lvl3pPr marL="956737" algn="l" defTabSz="956737" rtl="0" eaLnBrk="1" latinLnBrk="0" hangingPunct="1">
        <a:defRPr kumimoji="1" sz="1900" kern="1200">
          <a:solidFill>
            <a:schemeClr val="tx1"/>
          </a:solidFill>
          <a:latin typeface="+mn-lt"/>
          <a:ea typeface="+mn-ea"/>
          <a:cs typeface="+mn-cs"/>
        </a:defRPr>
      </a:lvl3pPr>
      <a:lvl4pPr marL="1435105" algn="l" defTabSz="956737" rtl="0" eaLnBrk="1" latinLnBrk="0" hangingPunct="1">
        <a:defRPr kumimoji="1" sz="1900" kern="1200">
          <a:solidFill>
            <a:schemeClr val="tx1"/>
          </a:solidFill>
          <a:latin typeface="+mn-lt"/>
          <a:ea typeface="+mn-ea"/>
          <a:cs typeface="+mn-cs"/>
        </a:defRPr>
      </a:lvl4pPr>
      <a:lvl5pPr marL="1913473" algn="l" defTabSz="956737" rtl="0" eaLnBrk="1" latinLnBrk="0" hangingPunct="1">
        <a:defRPr kumimoji="1" sz="1900" kern="1200">
          <a:solidFill>
            <a:schemeClr val="tx1"/>
          </a:solidFill>
          <a:latin typeface="+mn-lt"/>
          <a:ea typeface="+mn-ea"/>
          <a:cs typeface="+mn-cs"/>
        </a:defRPr>
      </a:lvl5pPr>
      <a:lvl6pPr marL="2391842" algn="l" defTabSz="956737" rtl="0" eaLnBrk="1" latinLnBrk="0" hangingPunct="1">
        <a:defRPr kumimoji="1" sz="1900" kern="1200">
          <a:solidFill>
            <a:schemeClr val="tx1"/>
          </a:solidFill>
          <a:latin typeface="+mn-lt"/>
          <a:ea typeface="+mn-ea"/>
          <a:cs typeface="+mn-cs"/>
        </a:defRPr>
      </a:lvl6pPr>
      <a:lvl7pPr marL="2870210" algn="l" defTabSz="956737" rtl="0" eaLnBrk="1" latinLnBrk="0" hangingPunct="1">
        <a:defRPr kumimoji="1" sz="1900" kern="1200">
          <a:solidFill>
            <a:schemeClr val="tx1"/>
          </a:solidFill>
          <a:latin typeface="+mn-lt"/>
          <a:ea typeface="+mn-ea"/>
          <a:cs typeface="+mn-cs"/>
        </a:defRPr>
      </a:lvl7pPr>
      <a:lvl8pPr marL="3348579" algn="l" defTabSz="956737" rtl="0" eaLnBrk="1" latinLnBrk="0" hangingPunct="1">
        <a:defRPr kumimoji="1" sz="1900" kern="1200">
          <a:solidFill>
            <a:schemeClr val="tx1"/>
          </a:solidFill>
          <a:latin typeface="+mn-lt"/>
          <a:ea typeface="+mn-ea"/>
          <a:cs typeface="+mn-cs"/>
        </a:defRPr>
      </a:lvl8pPr>
      <a:lvl9pPr marL="3826947" algn="l" defTabSz="956737"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tominaga@kenkoren.gr.jp&#65288;&#25285;&#24403;"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 y="9468966"/>
            <a:ext cx="7021512" cy="97202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674" tIns="47837" rIns="95674" bIns="47837" rtlCol="0" anchor="ctr"/>
          <a:lstStyle/>
          <a:p>
            <a:pPr algn="ctr"/>
            <a:endParaRPr kumimoji="1" lang="ja-JP" altLang="en-US" dirty="0">
              <a:solidFill>
                <a:schemeClr val="tx1"/>
              </a:solidFill>
            </a:endParaRPr>
          </a:p>
        </p:txBody>
      </p:sp>
      <p:sp>
        <p:nvSpPr>
          <p:cNvPr id="5" name="正方形/長方形 4"/>
          <p:cNvSpPr/>
          <p:nvPr/>
        </p:nvSpPr>
        <p:spPr>
          <a:xfrm>
            <a:off x="-17637" y="0"/>
            <a:ext cx="7039149" cy="1044099"/>
          </a:xfrm>
          <a:prstGeom prst="rect">
            <a:avLst/>
          </a:prstGeom>
          <a:gradFill flip="none" rotWithShape="1">
            <a:gsLst>
              <a:gs pos="0">
                <a:srgbClr val="03D4A8"/>
              </a:gs>
              <a:gs pos="25000">
                <a:srgbClr val="21D6E0"/>
              </a:gs>
              <a:gs pos="75000">
                <a:srgbClr val="0087E6"/>
              </a:gs>
              <a:gs pos="100000">
                <a:srgbClr val="005CBF"/>
              </a:gs>
            </a:gsLst>
            <a:lin ang="16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674" tIns="47837" rIns="95674" bIns="47837" rtlCol="0" anchor="ctr"/>
          <a:lstStyle/>
          <a:p>
            <a:pPr algn="ctr"/>
            <a:r>
              <a:rPr lang="ja-JP" altLang="en-US" sz="2400" b="1" spc="-100" dirty="0">
                <a:solidFill>
                  <a:schemeClr val="bg1"/>
                </a:solidFill>
                <a:latin typeface="HG丸ｺﾞｼｯｸM-PRO" panose="020F0600000000000000" pitchFamily="50" charset="-128"/>
                <a:ea typeface="HG丸ｺﾞｼｯｸM-PRO" panose="020F0600000000000000" pitchFamily="50" charset="-128"/>
              </a:rPr>
              <a:t>企業と工業系高校との情報交換会</a:t>
            </a:r>
            <a:endParaRPr kumimoji="1" lang="ja-JP" altLang="en-US" sz="2400" b="1" spc="-100" dirty="0">
              <a:solidFill>
                <a:schemeClr val="bg1"/>
              </a:solidFill>
              <a:latin typeface="HG丸ｺﾞｼｯｸM-PRO" panose="020F0600000000000000" pitchFamily="50" charset="-128"/>
              <a:ea typeface="HG丸ｺﾞｼｯｸM-PRO" panose="020F0600000000000000" pitchFamily="50" charset="-128"/>
            </a:endParaRPr>
          </a:p>
        </p:txBody>
      </p:sp>
      <p:sp>
        <p:nvSpPr>
          <p:cNvPr id="43" name="正方形/長方形 42"/>
          <p:cNvSpPr/>
          <p:nvPr/>
        </p:nvSpPr>
        <p:spPr>
          <a:xfrm>
            <a:off x="198388" y="9829006"/>
            <a:ext cx="1270435" cy="281274"/>
          </a:xfrm>
          <a:prstGeom prst="rect">
            <a:avLst/>
          </a:prstGeom>
        </p:spPr>
        <p:txBody>
          <a:bodyPr wrap="none" lIns="95674" tIns="47837" rIns="95674" bIns="47837">
            <a:spAutoFit/>
          </a:bodyPr>
          <a:lstStyle/>
          <a:p>
            <a:r>
              <a:rPr lang="ja-JP" altLang="en-US" sz="1200" dirty="0">
                <a:latin typeface="HG丸ｺﾞｼｯｸM-PRO" panose="020F0600000000000000" pitchFamily="50" charset="-128"/>
                <a:ea typeface="HG丸ｺﾞｼｯｸM-PRO" panose="020F0600000000000000" pitchFamily="50" charset="-128"/>
              </a:rPr>
              <a:t>お問い合わせ：</a:t>
            </a:r>
          </a:p>
        </p:txBody>
      </p:sp>
      <p:sp>
        <p:nvSpPr>
          <p:cNvPr id="44" name="正方形/長方形 43"/>
          <p:cNvSpPr/>
          <p:nvPr/>
        </p:nvSpPr>
        <p:spPr>
          <a:xfrm>
            <a:off x="1350516" y="9829006"/>
            <a:ext cx="5128605" cy="281274"/>
          </a:xfrm>
          <a:prstGeom prst="rect">
            <a:avLst/>
          </a:prstGeom>
          <a:ln>
            <a:noFill/>
          </a:ln>
        </p:spPr>
        <p:txBody>
          <a:bodyPr wrap="square" lIns="95674" tIns="47837" rIns="95674" bIns="47837">
            <a:spAutoFit/>
          </a:bodyPr>
          <a:lstStyle/>
          <a:p>
            <a:r>
              <a:rPr lang="ja-JP" altLang="en-US" sz="1200" dirty="0">
                <a:latin typeface="HG丸ｺﾞｼｯｸM-PRO" panose="020F0600000000000000" pitchFamily="50" charset="-128"/>
                <a:ea typeface="HG丸ｺﾞｼｯｸM-PRO" panose="020F0600000000000000" pitchFamily="50" charset="-128"/>
              </a:rPr>
              <a:t>一般社団法人熊本県工業連合会　前田</a:t>
            </a:r>
          </a:p>
        </p:txBody>
      </p:sp>
      <p:sp>
        <p:nvSpPr>
          <p:cNvPr id="45" name="正方形/長方形 44"/>
          <p:cNvSpPr/>
          <p:nvPr/>
        </p:nvSpPr>
        <p:spPr>
          <a:xfrm>
            <a:off x="1646551" y="10077629"/>
            <a:ext cx="5128605" cy="281274"/>
          </a:xfrm>
          <a:prstGeom prst="rect">
            <a:avLst/>
          </a:prstGeom>
          <a:ln>
            <a:noFill/>
          </a:ln>
        </p:spPr>
        <p:txBody>
          <a:bodyPr wrap="square" lIns="95674" tIns="47837" rIns="95674" bIns="47837">
            <a:spAutoFit/>
          </a:bodyPr>
          <a:lstStyle/>
          <a:p>
            <a:r>
              <a:rPr lang="en-US" altLang="ja-JP" sz="1200" dirty="0">
                <a:latin typeface="HG丸ｺﾞｼｯｸM-PRO" panose="020F0600000000000000" pitchFamily="50" charset="-128"/>
                <a:ea typeface="HG丸ｺﾞｼｯｸM-PRO" panose="020F0600000000000000" pitchFamily="50" charset="-128"/>
              </a:rPr>
              <a:t>TEL</a:t>
            </a:r>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096-285-8131</a:t>
            </a:r>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e-mail</a:t>
            </a:r>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maeda@kenkoren.gr.jp</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47" name="正方形/長方形 46"/>
          <p:cNvSpPr/>
          <p:nvPr/>
        </p:nvSpPr>
        <p:spPr>
          <a:xfrm>
            <a:off x="186334" y="9567969"/>
            <a:ext cx="6754649" cy="265885"/>
          </a:xfrm>
          <a:prstGeom prst="rect">
            <a:avLst/>
          </a:prstGeom>
        </p:spPr>
        <p:txBody>
          <a:bodyPr wrap="square" lIns="95674" tIns="47837" rIns="95674" bIns="47837">
            <a:spAutoFit/>
          </a:bodyPr>
          <a:lstStyle/>
          <a:p>
            <a:r>
              <a:rPr lang="ja-JP" altLang="en-US" sz="1100" dirty="0">
                <a:latin typeface="HG丸ｺﾞｼｯｸM-PRO" panose="020F0600000000000000" pitchFamily="50" charset="-128"/>
                <a:ea typeface="HG丸ｺﾞｼｯｸM-PRO" panose="020F0600000000000000" pitchFamily="50" charset="-128"/>
              </a:rPr>
              <a:t>主催 ：</a:t>
            </a:r>
            <a:r>
              <a:rPr lang="ja-JP" altLang="ja-JP" sz="1100" dirty="0">
                <a:latin typeface="HG丸ｺﾞｼｯｸM-PRO" panose="020F0600000000000000" pitchFamily="50" charset="-128"/>
                <a:ea typeface="HG丸ｺﾞｼｯｸM-PRO" panose="020F0600000000000000" pitchFamily="50" charset="-128"/>
              </a:rPr>
              <a:t>一般社団法人熊本県</a:t>
            </a:r>
            <a:r>
              <a:rPr lang="ja-JP" altLang="ja-JP" sz="1100">
                <a:latin typeface="HG丸ｺﾞｼｯｸM-PRO" panose="020F0600000000000000" pitchFamily="50" charset="-128"/>
                <a:ea typeface="HG丸ｺﾞｼｯｸM-PRO" panose="020F0600000000000000" pitchFamily="50" charset="-128"/>
              </a:rPr>
              <a:t>工業連合会</a:t>
            </a:r>
            <a:r>
              <a:rPr lang="ja-JP" altLang="en-US" sz="1100" dirty="0">
                <a:latin typeface="HG丸ｺﾞｼｯｸM-PRO" panose="020F0600000000000000" pitchFamily="50" charset="-128"/>
                <a:ea typeface="HG丸ｺﾞｼｯｸM-PRO" panose="020F0600000000000000" pitchFamily="50" charset="-128"/>
              </a:rPr>
              <a:t>　</a:t>
            </a:r>
            <a:r>
              <a:rPr lang="ja-JP" altLang="ja-JP" sz="1100" dirty="0">
                <a:latin typeface="HG丸ｺﾞｼｯｸM-PRO" panose="020F0600000000000000" pitchFamily="50" charset="-128"/>
                <a:ea typeface="HG丸ｺﾞｼｯｸM-PRO" panose="020F0600000000000000" pitchFamily="50" charset="-128"/>
              </a:rPr>
              <a:t>　</a:t>
            </a:r>
          </a:p>
        </p:txBody>
      </p:sp>
      <p:sp>
        <p:nvSpPr>
          <p:cNvPr id="7" name="角丸四角形 6"/>
          <p:cNvSpPr/>
          <p:nvPr/>
        </p:nvSpPr>
        <p:spPr>
          <a:xfrm>
            <a:off x="270396" y="3653743"/>
            <a:ext cx="6336705" cy="216024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1" name="正方形/長方形 10"/>
          <p:cNvSpPr/>
          <p:nvPr/>
        </p:nvSpPr>
        <p:spPr>
          <a:xfrm>
            <a:off x="638743" y="3663867"/>
            <a:ext cx="1120489" cy="419774"/>
          </a:xfrm>
          <a:prstGeom prst="rect">
            <a:avLst/>
          </a:prstGeom>
        </p:spPr>
        <p:txBody>
          <a:bodyPr wrap="square" lIns="95674" tIns="47837" rIns="95674" bIns="47837">
            <a:spAutoFit/>
          </a:bodyPr>
          <a:lstStyle/>
          <a:p>
            <a:r>
              <a:rPr lang="ja-JP" altLang="en-US" sz="2100" dirty="0">
                <a:latin typeface="HG丸ｺﾞｼｯｸM-PRO" panose="020F0600000000000000" pitchFamily="50" charset="-128"/>
                <a:ea typeface="HG丸ｺﾞｼｯｸM-PRO" panose="020F0600000000000000" pitchFamily="50" charset="-128"/>
              </a:rPr>
              <a:t>日   時</a:t>
            </a:r>
          </a:p>
        </p:txBody>
      </p:sp>
      <p:sp>
        <p:nvSpPr>
          <p:cNvPr id="12" name="正方形/長方形 11"/>
          <p:cNvSpPr/>
          <p:nvPr/>
        </p:nvSpPr>
        <p:spPr>
          <a:xfrm>
            <a:off x="1789175" y="3624031"/>
            <a:ext cx="4824536" cy="815331"/>
          </a:xfrm>
          <a:prstGeom prst="rect">
            <a:avLst/>
          </a:prstGeom>
        </p:spPr>
        <p:txBody>
          <a:bodyPr wrap="square" lIns="95674" tIns="47837" rIns="95674" bIns="47837">
            <a:spAutoFit/>
          </a:bodyPr>
          <a:lstStyle/>
          <a:p>
            <a:pPr>
              <a:lnSpc>
                <a:spcPts val="3000"/>
              </a:lnSpc>
            </a:pPr>
            <a:r>
              <a:rPr lang="ja-JP" altLang="en-US" sz="2100" dirty="0">
                <a:latin typeface="HG丸ｺﾞｼｯｸM-PRO" panose="020F0600000000000000" pitchFamily="50" charset="-128"/>
                <a:ea typeface="HG丸ｺﾞｼｯｸM-PRO" panose="020F0600000000000000" pitchFamily="50" charset="-128"/>
              </a:rPr>
              <a:t>令和７年４月２２日（火）</a:t>
            </a:r>
            <a:endParaRPr lang="en-US" altLang="ja-JP" sz="2100" dirty="0">
              <a:latin typeface="HG丸ｺﾞｼｯｸM-PRO" panose="020F0600000000000000" pitchFamily="50" charset="-128"/>
              <a:ea typeface="HG丸ｺﾞｼｯｸM-PRO" panose="020F0600000000000000" pitchFamily="50" charset="-128"/>
            </a:endParaRPr>
          </a:p>
          <a:p>
            <a:pPr>
              <a:lnSpc>
                <a:spcPts val="3000"/>
              </a:lnSpc>
            </a:pPr>
            <a:r>
              <a:rPr lang="en-US" altLang="ja-JP" sz="2100" dirty="0">
                <a:latin typeface="HG丸ｺﾞｼｯｸM-PRO" panose="020F0600000000000000" pitchFamily="50" charset="-128"/>
                <a:ea typeface="HG丸ｺﾞｼｯｸM-PRO" panose="020F0600000000000000" pitchFamily="50" charset="-128"/>
              </a:rPr>
              <a:t>1</a:t>
            </a:r>
            <a:r>
              <a:rPr lang="ja-JP" altLang="en-US" sz="2100" dirty="0">
                <a:latin typeface="HG丸ｺﾞｼｯｸM-PRO" panose="020F0600000000000000" pitchFamily="50" charset="-128"/>
                <a:ea typeface="HG丸ｺﾞｼｯｸM-PRO" panose="020F0600000000000000" pitchFamily="50" charset="-128"/>
              </a:rPr>
              <a:t>３</a:t>
            </a:r>
            <a:r>
              <a:rPr lang="en-US" altLang="ja-JP" sz="2100" dirty="0">
                <a:latin typeface="HG丸ｺﾞｼｯｸM-PRO" panose="020F0600000000000000" pitchFamily="50" charset="-128"/>
                <a:ea typeface="HG丸ｺﾞｼｯｸM-PRO" panose="020F0600000000000000" pitchFamily="50" charset="-128"/>
              </a:rPr>
              <a:t>:</a:t>
            </a:r>
            <a:r>
              <a:rPr lang="ja-JP" altLang="en-US" sz="2100" dirty="0">
                <a:latin typeface="HG丸ｺﾞｼｯｸM-PRO" panose="020F0600000000000000" pitchFamily="50" charset="-128"/>
                <a:ea typeface="HG丸ｺﾞｼｯｸM-PRO" panose="020F0600000000000000" pitchFamily="50" charset="-128"/>
              </a:rPr>
              <a:t>００</a:t>
            </a:r>
            <a:r>
              <a:rPr lang="en-US" altLang="ja-JP" sz="2100" dirty="0">
                <a:latin typeface="HG丸ｺﾞｼｯｸM-PRO" panose="020F0600000000000000" pitchFamily="50" charset="-128"/>
                <a:ea typeface="HG丸ｺﾞｼｯｸM-PRO" panose="020F0600000000000000" pitchFamily="50" charset="-128"/>
              </a:rPr>
              <a:t>〜16:</a:t>
            </a:r>
            <a:r>
              <a:rPr lang="ja-JP" altLang="en-US" sz="2100" dirty="0">
                <a:latin typeface="HG丸ｺﾞｼｯｸM-PRO" panose="020F0600000000000000" pitchFamily="50" charset="-128"/>
                <a:ea typeface="HG丸ｺﾞｼｯｸM-PRO" panose="020F0600000000000000" pitchFamily="50" charset="-128"/>
              </a:rPr>
              <a:t>００（</a:t>
            </a:r>
            <a:r>
              <a:rPr lang="en-US" altLang="ja-JP" sz="2100" dirty="0">
                <a:latin typeface="HG丸ｺﾞｼｯｸM-PRO" panose="020F0600000000000000" pitchFamily="50" charset="-128"/>
                <a:ea typeface="HG丸ｺﾞｼｯｸM-PRO" panose="020F0600000000000000" pitchFamily="50" charset="-128"/>
              </a:rPr>
              <a:t>12:30</a:t>
            </a:r>
            <a:r>
              <a:rPr lang="ja-JP" altLang="en-US" sz="2100" dirty="0">
                <a:latin typeface="HG丸ｺﾞｼｯｸM-PRO" panose="020F0600000000000000" pitchFamily="50" charset="-128"/>
                <a:ea typeface="HG丸ｺﾞｼｯｸM-PRO" panose="020F0600000000000000" pitchFamily="50" charset="-128"/>
              </a:rPr>
              <a:t>～受付）</a:t>
            </a:r>
            <a:endParaRPr lang="en-US" altLang="ja-JP" sz="2100"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624776" y="4455762"/>
            <a:ext cx="1093322" cy="419774"/>
          </a:xfrm>
          <a:prstGeom prst="rect">
            <a:avLst/>
          </a:prstGeom>
        </p:spPr>
        <p:txBody>
          <a:bodyPr wrap="square" lIns="95674" tIns="47837" rIns="95674" bIns="47837">
            <a:spAutoFit/>
          </a:bodyPr>
          <a:lstStyle/>
          <a:p>
            <a:r>
              <a:rPr lang="ja-JP" altLang="en-US" sz="2100" dirty="0">
                <a:latin typeface="HG丸ｺﾞｼｯｸM-PRO" panose="020F0600000000000000" pitchFamily="50" charset="-128"/>
                <a:ea typeface="HG丸ｺﾞｼｯｸM-PRO" panose="020F0600000000000000" pitchFamily="50" charset="-128"/>
              </a:rPr>
              <a:t>会   場</a:t>
            </a:r>
          </a:p>
        </p:txBody>
      </p:sp>
      <p:sp>
        <p:nvSpPr>
          <p:cNvPr id="14" name="正方形/長方形 13"/>
          <p:cNvSpPr/>
          <p:nvPr/>
        </p:nvSpPr>
        <p:spPr>
          <a:xfrm>
            <a:off x="1831192" y="4432361"/>
            <a:ext cx="4608512" cy="896827"/>
          </a:xfrm>
          <a:prstGeom prst="rect">
            <a:avLst/>
          </a:prstGeom>
        </p:spPr>
        <p:txBody>
          <a:bodyPr wrap="square" lIns="95674" tIns="47837" rIns="95674" bIns="47837">
            <a:spAutoFit/>
          </a:bodyPr>
          <a:lstStyle/>
          <a:p>
            <a:pPr>
              <a:lnSpc>
                <a:spcPts val="2400"/>
              </a:lnSpc>
            </a:pPr>
            <a:r>
              <a:rPr lang="ja-JP" altLang="en-US" sz="2000" dirty="0">
                <a:latin typeface="HG丸ｺﾞｼｯｸM-PRO" panose="020F0600000000000000" pitchFamily="50" charset="-128"/>
                <a:ea typeface="HG丸ｺﾞｼｯｸM-PRO" panose="020F0600000000000000" pitchFamily="50" charset="-128"/>
              </a:rPr>
              <a:t>熊本テルサ　３階　</a:t>
            </a:r>
            <a:r>
              <a:rPr lang="ja-JP" altLang="en-US" sz="2000" dirty="0" err="1">
                <a:latin typeface="HG丸ｺﾞｼｯｸM-PRO" panose="020F0600000000000000" pitchFamily="50" charset="-128"/>
                <a:ea typeface="HG丸ｺﾞｼｯｸM-PRO" panose="020F0600000000000000" pitchFamily="50" charset="-128"/>
              </a:rPr>
              <a:t>たい</a:t>
            </a:r>
            <a:r>
              <a:rPr lang="ja-JP" altLang="en-US" sz="2000" dirty="0">
                <a:latin typeface="HG丸ｺﾞｼｯｸM-PRO" panose="020F0600000000000000" pitchFamily="50" charset="-128"/>
                <a:ea typeface="HG丸ｺﾞｼｯｸM-PRO" panose="020F0600000000000000" pitchFamily="50" charset="-128"/>
              </a:rPr>
              <a:t>樹</a:t>
            </a:r>
            <a:endParaRPr lang="en-US" altLang="ja-JP" sz="2000" dirty="0">
              <a:latin typeface="HG丸ｺﾞｼｯｸM-PRO" panose="020F0600000000000000" pitchFamily="50" charset="-128"/>
              <a:ea typeface="HG丸ｺﾞｼｯｸM-PRO" panose="020F0600000000000000" pitchFamily="50" charset="-128"/>
            </a:endParaRPr>
          </a:p>
          <a:p>
            <a:pPr>
              <a:lnSpc>
                <a:spcPts val="2400"/>
              </a:lnSpc>
            </a:pPr>
            <a:r>
              <a:rPr lang="ja-JP" altLang="en-US" sz="1200" dirty="0">
                <a:latin typeface="HG丸ｺﾞｼｯｸM-PRO" panose="020F0600000000000000" pitchFamily="50" charset="-128"/>
                <a:ea typeface="HG丸ｺﾞｼｯｸM-PRO" panose="020F0600000000000000" pitchFamily="50" charset="-128"/>
              </a:rPr>
              <a:t>（</a:t>
            </a:r>
            <a:r>
              <a:rPr lang="zh-CN" altLang="en-US" sz="1200" dirty="0">
                <a:latin typeface="HG丸ｺﾞｼｯｸM-PRO" panose="020F0600000000000000" pitchFamily="50" charset="-128"/>
                <a:ea typeface="HG丸ｺﾞｼｯｸM-PRO" panose="020F0600000000000000" pitchFamily="50" charset="-128"/>
              </a:rPr>
              <a:t>熊本市</a:t>
            </a:r>
            <a:r>
              <a:rPr lang="ja-JP" altLang="en-US" sz="1200" dirty="0">
                <a:latin typeface="HG丸ｺﾞｼｯｸM-PRO" panose="020F0600000000000000" pitchFamily="50" charset="-128"/>
                <a:ea typeface="HG丸ｺﾞｼｯｸM-PRO" panose="020F0600000000000000" pitchFamily="50" charset="-128"/>
              </a:rPr>
              <a:t>中央区水前寺公園２８－５１</a:t>
            </a:r>
            <a:r>
              <a:rPr lang="ja-JP" altLang="en-US" sz="1100" dirty="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有料駐車場有。</a:t>
            </a:r>
          </a:p>
        </p:txBody>
      </p:sp>
      <p:sp>
        <p:nvSpPr>
          <p:cNvPr id="18" name="テキスト ボックス 17"/>
          <p:cNvSpPr txBox="1"/>
          <p:nvPr/>
        </p:nvSpPr>
        <p:spPr>
          <a:xfrm>
            <a:off x="414412" y="1225830"/>
            <a:ext cx="6192688" cy="2324034"/>
          </a:xfrm>
          <a:prstGeom prst="rect">
            <a:avLst/>
          </a:prstGeom>
          <a:noFill/>
        </p:spPr>
        <p:txBody>
          <a:bodyPr wrap="square" rtlCol="0">
            <a:spAutoFit/>
          </a:bodyPr>
          <a:lstStyle/>
          <a:p>
            <a:pPr>
              <a:lnSpc>
                <a:spcPts val="1600"/>
              </a:lnSpc>
            </a:pPr>
            <a:r>
              <a:rPr lang="ja-JP" altLang="en-US" sz="1200" dirty="0">
                <a:latin typeface="HG丸ｺﾞｼｯｸM-PRO" pitchFamily="50" charset="-128"/>
                <a:ea typeface="HG丸ｺﾞｼｯｸM-PRO" pitchFamily="50" charset="-128"/>
              </a:rPr>
              <a:t>　 少子高齢化が進む状況下において、優秀な人材の確保は県内各企業にとって大きな課題となっています。</a:t>
            </a:r>
            <a:endParaRPr lang="en-US" altLang="ja-JP" sz="1200" dirty="0">
              <a:latin typeface="HG丸ｺﾞｼｯｸM-PRO" pitchFamily="50" charset="-128"/>
              <a:ea typeface="HG丸ｺﾞｼｯｸM-PRO" pitchFamily="50" charset="-128"/>
            </a:endParaRPr>
          </a:p>
          <a:p>
            <a:pPr>
              <a:lnSpc>
                <a:spcPts val="1600"/>
              </a:lnSpc>
            </a:pPr>
            <a:r>
              <a:rPr lang="ja-JP" altLang="en-US" sz="1200" dirty="0">
                <a:latin typeface="HG丸ｺﾞｼｯｸM-PRO" pitchFamily="50" charset="-128"/>
                <a:ea typeface="HG丸ｺﾞｼｯｸM-PRO" pitchFamily="50" charset="-128"/>
              </a:rPr>
              <a:t>　特に、工業系高校生の県内就職については、卒業生そのものが減少している中で様々な対策が講じられていますが、人材の確保はまだまだ厳しい状況にあります。</a:t>
            </a:r>
            <a:endParaRPr lang="en-US" altLang="ja-JP" sz="1200" dirty="0">
              <a:latin typeface="HG丸ｺﾞｼｯｸM-PRO" pitchFamily="50" charset="-128"/>
              <a:ea typeface="HG丸ｺﾞｼｯｸM-PRO" pitchFamily="50" charset="-128"/>
            </a:endParaRPr>
          </a:p>
          <a:p>
            <a:pPr>
              <a:lnSpc>
                <a:spcPts val="1600"/>
              </a:lnSpc>
            </a:pPr>
            <a:r>
              <a:rPr lang="ja-JP" altLang="en-US" sz="1200" dirty="0">
                <a:latin typeface="HG丸ｺﾞｼｯｸM-PRO" pitchFamily="50" charset="-128"/>
                <a:ea typeface="HG丸ｺﾞｼｯｸM-PRO" pitchFamily="50" charset="-128"/>
              </a:rPr>
              <a:t>　そこで、熊本県工業連合会では、県内企業を高校の進路担当の方々に知ってもらうために、熊本県教育庁高校教育課の御協力により、下記のとおり県内工業系高校（県立・私立）の進路指導主事及び県立工業系高校に配置されている「熊本しごとコーディネーター」と企業との情報交換会を企画しました。</a:t>
            </a:r>
            <a:endParaRPr lang="en-US" altLang="ja-JP" sz="1200" dirty="0">
              <a:latin typeface="HG丸ｺﾞｼｯｸM-PRO" pitchFamily="50" charset="-128"/>
              <a:ea typeface="HG丸ｺﾞｼｯｸM-PRO" pitchFamily="50" charset="-128"/>
            </a:endParaRPr>
          </a:p>
          <a:p>
            <a:pPr>
              <a:lnSpc>
                <a:spcPts val="1600"/>
              </a:lnSpc>
            </a:pPr>
            <a:r>
              <a:rPr lang="ja-JP" altLang="en-US" sz="1200" dirty="0">
                <a:latin typeface="HG丸ｺﾞｼｯｸM-PRO" pitchFamily="50" charset="-128"/>
                <a:ea typeface="HG丸ｺﾞｼｯｸM-PRO" pitchFamily="50" charset="-128"/>
              </a:rPr>
              <a:t>　高校卒業生の採用をお考えの企業におかれては、採用・人事担当者のご出席を是非ご検討ください。ご出席ご希望の場合は、裏面にてメール又は</a:t>
            </a:r>
            <a:r>
              <a:rPr lang="en-US" altLang="ja-JP" sz="1200" dirty="0">
                <a:latin typeface="HG丸ｺﾞｼｯｸM-PRO" pitchFamily="50" charset="-128"/>
                <a:ea typeface="HG丸ｺﾞｼｯｸM-PRO" pitchFamily="50" charset="-128"/>
              </a:rPr>
              <a:t>FAX</a:t>
            </a:r>
            <a:r>
              <a:rPr lang="ja-JP" altLang="en-US" sz="1200" dirty="0">
                <a:latin typeface="HG丸ｺﾞｼｯｸM-PRO" pitchFamily="50" charset="-128"/>
                <a:ea typeface="HG丸ｺﾞｼｯｸM-PRO" pitchFamily="50" charset="-128"/>
              </a:rPr>
              <a:t>でお申込み願います。</a:t>
            </a:r>
            <a:endParaRPr lang="en-US" altLang="ja-JP" sz="1200" dirty="0">
              <a:latin typeface="HG丸ｺﾞｼｯｸM-PRO" pitchFamily="50" charset="-128"/>
              <a:ea typeface="HG丸ｺﾞｼｯｸM-PRO" pitchFamily="50" charset="-128"/>
            </a:endParaRPr>
          </a:p>
          <a:p>
            <a:pPr>
              <a:lnSpc>
                <a:spcPts val="1600"/>
              </a:lnSpc>
            </a:pPr>
            <a:r>
              <a:rPr lang="ja-JP" altLang="en-US" sz="1200" dirty="0">
                <a:latin typeface="HG丸ｺﾞｼｯｸM-PRO" pitchFamily="50" charset="-128"/>
                <a:ea typeface="HG丸ｺﾞｼｯｸM-PRO" pitchFamily="50" charset="-128"/>
              </a:rPr>
              <a:t>　</a:t>
            </a:r>
          </a:p>
        </p:txBody>
      </p:sp>
      <p:sp>
        <p:nvSpPr>
          <p:cNvPr id="50" name="正方形/長方形 49"/>
          <p:cNvSpPr/>
          <p:nvPr/>
        </p:nvSpPr>
        <p:spPr>
          <a:xfrm>
            <a:off x="624776" y="5254233"/>
            <a:ext cx="1093322" cy="419774"/>
          </a:xfrm>
          <a:prstGeom prst="rect">
            <a:avLst/>
          </a:prstGeom>
        </p:spPr>
        <p:txBody>
          <a:bodyPr wrap="square" lIns="95674" tIns="47837" rIns="95674" bIns="47837">
            <a:spAutoFit/>
          </a:bodyPr>
          <a:lstStyle/>
          <a:p>
            <a:r>
              <a:rPr lang="ja-JP" altLang="en-US" sz="2100" dirty="0">
                <a:latin typeface="HG丸ｺﾞｼｯｸM-PRO" panose="020F0600000000000000" pitchFamily="50" charset="-128"/>
                <a:ea typeface="HG丸ｺﾞｼｯｸM-PRO" panose="020F0600000000000000" pitchFamily="50" charset="-128"/>
              </a:rPr>
              <a:t>参加費</a:t>
            </a:r>
          </a:p>
        </p:txBody>
      </p:sp>
      <p:sp>
        <p:nvSpPr>
          <p:cNvPr id="53" name="正方形/長方形 52"/>
          <p:cNvSpPr/>
          <p:nvPr/>
        </p:nvSpPr>
        <p:spPr>
          <a:xfrm>
            <a:off x="1884516" y="5254897"/>
            <a:ext cx="4752528" cy="712161"/>
          </a:xfrm>
          <a:prstGeom prst="rect">
            <a:avLst/>
          </a:prstGeom>
        </p:spPr>
        <p:txBody>
          <a:bodyPr wrap="square" lIns="95674" tIns="47837" rIns="95674" bIns="47837">
            <a:spAutoFit/>
          </a:bodyPr>
          <a:lstStyle/>
          <a:p>
            <a:pPr>
              <a:lnSpc>
                <a:spcPts val="2400"/>
              </a:lnSpc>
            </a:pPr>
            <a:r>
              <a:rPr lang="ja-JP" altLang="en-US" sz="2100" dirty="0">
                <a:latin typeface="HG丸ｺﾞｼｯｸM-PRO" panose="020F0600000000000000" pitchFamily="50" charset="-128"/>
                <a:ea typeface="HG丸ｺﾞｼｯｸM-PRO" panose="020F0600000000000000" pitchFamily="50" charset="-128"/>
              </a:rPr>
              <a:t>無料</a:t>
            </a:r>
            <a:r>
              <a:rPr lang="ja-JP" altLang="en-US" sz="1400" dirty="0">
                <a:latin typeface="HG丸ｺﾞｼｯｸM-PRO" panose="020F0600000000000000" pitchFamily="50" charset="-128"/>
                <a:ea typeface="HG丸ｺﾞｼｯｸM-PRO" panose="020F0600000000000000" pitchFamily="50" charset="-128"/>
              </a:rPr>
              <a:t>（定員先着８</a:t>
            </a:r>
            <a:r>
              <a:rPr lang="en-US" altLang="ja-JP" sz="1400" dirty="0">
                <a:latin typeface="HG丸ｺﾞｼｯｸM-PRO" panose="020F0600000000000000" pitchFamily="50" charset="-128"/>
                <a:ea typeface="HG丸ｺﾞｼｯｸM-PRO" panose="020F0600000000000000" pitchFamily="50" charset="-128"/>
              </a:rPr>
              <a:t>0</a:t>
            </a:r>
            <a:r>
              <a:rPr lang="ja-JP" altLang="en-US" sz="1400" dirty="0">
                <a:latin typeface="HG丸ｺﾞｼｯｸM-PRO" panose="020F0600000000000000" pitchFamily="50" charset="-128"/>
                <a:ea typeface="HG丸ｺﾞｼｯｸM-PRO" panose="020F0600000000000000" pitchFamily="50" charset="-128"/>
              </a:rPr>
              <a:t>名。各企業２名まで）</a:t>
            </a:r>
            <a:endParaRPr lang="en-US" altLang="ja-JP" sz="1400" dirty="0">
              <a:latin typeface="HG丸ｺﾞｼｯｸM-PRO" panose="020F0600000000000000" pitchFamily="50" charset="-128"/>
              <a:ea typeface="HG丸ｺﾞｼｯｸM-PRO" panose="020F0600000000000000" pitchFamily="50" charset="-128"/>
            </a:endParaRPr>
          </a:p>
          <a:p>
            <a:pPr>
              <a:lnSpc>
                <a:spcPts val="2400"/>
              </a:lnSpc>
            </a:pPr>
            <a:endParaRPr lang="ja-JP" altLang="en-US" sz="1800" dirty="0">
              <a:latin typeface="HG丸ｺﾞｼｯｸM-PRO" panose="020F0600000000000000" pitchFamily="50" charset="-128"/>
              <a:ea typeface="HG丸ｺﾞｼｯｸM-PRO" panose="020F0600000000000000" pitchFamily="50" charset="-128"/>
            </a:endParaRPr>
          </a:p>
        </p:txBody>
      </p:sp>
      <p:sp>
        <p:nvSpPr>
          <p:cNvPr id="31" name="正方形/長方形 30"/>
          <p:cNvSpPr/>
          <p:nvPr/>
        </p:nvSpPr>
        <p:spPr>
          <a:xfrm>
            <a:off x="282540" y="7198105"/>
            <a:ext cx="6480720" cy="650606"/>
          </a:xfrm>
          <a:prstGeom prst="rect">
            <a:avLst/>
          </a:prstGeom>
        </p:spPr>
        <p:txBody>
          <a:bodyPr wrap="square" lIns="95674" tIns="47837" rIns="95674" bIns="47837">
            <a:spAutoFit/>
          </a:bodyPr>
          <a:lstStyle/>
          <a:p>
            <a:r>
              <a:rPr lang="ja-JP" altLang="en-US" sz="1800" dirty="0">
                <a:latin typeface="HG丸ｺﾞｼｯｸM-PRO" panose="020F0600000000000000" pitchFamily="50" charset="-128"/>
                <a:ea typeface="HG丸ｺﾞｼｯｸM-PRO" panose="020F0600000000000000" pitchFamily="50" charset="-128"/>
              </a:rPr>
              <a:t>２</a:t>
            </a:r>
            <a:r>
              <a:rPr lang="en-US" altLang="ja-JP" sz="1800"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「企業と工業系高校との情報交換会」</a:t>
            </a:r>
            <a:endParaRPr lang="en-US" altLang="ja-JP" sz="1800" dirty="0">
              <a:latin typeface="HG丸ｺﾞｼｯｸM-PRO" panose="020F0600000000000000" pitchFamily="50" charset="-128"/>
              <a:ea typeface="HG丸ｺﾞｼｯｸM-PRO" panose="020F0600000000000000" pitchFamily="50" charset="-128"/>
            </a:endParaRPr>
          </a:p>
          <a:p>
            <a:r>
              <a:rPr lang="ja-JP" altLang="en-US" sz="1800" dirty="0">
                <a:latin typeface="HG丸ｺﾞｼｯｸM-PRO" panose="020F0600000000000000" pitchFamily="50" charset="-128"/>
                <a:ea typeface="HG丸ｺﾞｼｯｸM-PRO" panose="020F0600000000000000" pitchFamily="50" charset="-128"/>
              </a:rPr>
              <a:t>　　　　　　　　　　　　　　１３：２５～１６：００</a:t>
            </a:r>
            <a:endParaRPr lang="ja-JP" altLang="en-US" sz="1800" b="1" dirty="0">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270396" y="6002461"/>
            <a:ext cx="6504760" cy="650606"/>
          </a:xfrm>
          <a:prstGeom prst="rect">
            <a:avLst/>
          </a:prstGeom>
        </p:spPr>
        <p:txBody>
          <a:bodyPr wrap="square" lIns="95674" tIns="47837" rIns="95674" bIns="47837">
            <a:spAutoFit/>
          </a:bodyPr>
          <a:lstStyle/>
          <a:p>
            <a:r>
              <a:rPr lang="ja-JP" altLang="en-US" sz="1800" dirty="0">
                <a:latin typeface="HG丸ｺﾞｼｯｸM-PRO" panose="020F0600000000000000" pitchFamily="50" charset="-128"/>
                <a:ea typeface="HG丸ｺﾞｼｯｸM-PRO" panose="020F0600000000000000" pitchFamily="50" charset="-128"/>
              </a:rPr>
              <a:t>１</a:t>
            </a:r>
            <a:r>
              <a:rPr lang="en-US" altLang="ja-JP" sz="1800"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「県内工業系高校生の就職状況と今年の進路指導の流れ」</a:t>
            </a:r>
            <a:endParaRPr lang="en-US" altLang="ja-JP" sz="1800" dirty="0">
              <a:latin typeface="HG丸ｺﾞｼｯｸM-PRO" panose="020F0600000000000000" pitchFamily="50" charset="-128"/>
              <a:ea typeface="HG丸ｺﾞｼｯｸM-PRO" panose="020F0600000000000000" pitchFamily="50" charset="-128"/>
            </a:endParaRPr>
          </a:p>
          <a:p>
            <a:r>
              <a:rPr lang="ja-JP" altLang="en-US" sz="1800" dirty="0">
                <a:latin typeface="HG丸ｺﾞｼｯｸM-PRO" panose="020F0600000000000000" pitchFamily="50" charset="-128"/>
                <a:ea typeface="HG丸ｺﾞｼｯｸM-PRO" panose="020F0600000000000000" pitchFamily="50" charset="-128"/>
              </a:rPr>
              <a:t>　 　 　　　　　　　　　　　１３：０５～１３：２０</a:t>
            </a:r>
          </a:p>
        </p:txBody>
      </p:sp>
      <p:sp>
        <p:nvSpPr>
          <p:cNvPr id="24" name="正方形/長方形 23"/>
          <p:cNvSpPr/>
          <p:nvPr/>
        </p:nvSpPr>
        <p:spPr>
          <a:xfrm>
            <a:off x="3549730" y="6638411"/>
            <a:ext cx="3439486" cy="312052"/>
          </a:xfrm>
          <a:prstGeom prst="rect">
            <a:avLst/>
          </a:prstGeom>
        </p:spPr>
        <p:txBody>
          <a:bodyPr wrap="square" lIns="95674" tIns="47837" rIns="95674" bIns="47837">
            <a:spAutoFit/>
          </a:bodyPr>
          <a:lstStyle/>
          <a:p>
            <a:r>
              <a:rPr lang="ja-JP" altLang="en-US" sz="1400" dirty="0">
                <a:latin typeface="HG丸ｺﾞｼｯｸM-PRO" panose="020F0600000000000000" pitchFamily="50" charset="-128"/>
                <a:ea typeface="HG丸ｺﾞｼｯｸM-PRO" panose="020F0600000000000000" pitchFamily="50" charset="-128"/>
              </a:rPr>
              <a:t>熊本県教育庁教育指導局高校教育課</a:t>
            </a:r>
          </a:p>
        </p:txBody>
      </p:sp>
      <p:sp>
        <p:nvSpPr>
          <p:cNvPr id="33" name="テキスト ボックス 32"/>
          <p:cNvSpPr txBox="1"/>
          <p:nvPr/>
        </p:nvSpPr>
        <p:spPr>
          <a:xfrm>
            <a:off x="791998" y="7889724"/>
            <a:ext cx="5040560" cy="276999"/>
          </a:xfrm>
          <a:prstGeom prst="rect">
            <a:avLst/>
          </a:prstGeom>
          <a:noFill/>
        </p:spPr>
        <p:txBody>
          <a:bodyPr wrap="square" rtlCol="0">
            <a:spAutoFit/>
          </a:bodyPr>
          <a:lstStyle/>
          <a:p>
            <a:r>
              <a:rPr kumimoji="1" lang="ja-JP" altLang="en-US" sz="1200" b="1" dirty="0"/>
              <a:t>（参加予定高校）県内各県立工業高校及び私立工業高校</a:t>
            </a:r>
          </a:p>
        </p:txBody>
      </p:sp>
      <p:sp>
        <p:nvSpPr>
          <p:cNvPr id="35" name="テキスト ボックス 34"/>
          <p:cNvSpPr txBox="1"/>
          <p:nvPr/>
        </p:nvSpPr>
        <p:spPr>
          <a:xfrm>
            <a:off x="823080" y="8737622"/>
            <a:ext cx="5616624" cy="646331"/>
          </a:xfrm>
          <a:prstGeom prst="rect">
            <a:avLst/>
          </a:prstGeom>
          <a:noFill/>
        </p:spPr>
        <p:txBody>
          <a:bodyPr wrap="square" rtlCol="0">
            <a:spAutoFit/>
          </a:bodyPr>
          <a:lstStyle/>
          <a:p>
            <a:r>
              <a:rPr kumimoji="1" lang="en-US" altLang="ja-JP" sz="1200" dirty="0"/>
              <a:t>※</a:t>
            </a:r>
            <a:r>
              <a:rPr kumimoji="1" lang="ja-JP" altLang="en-US" sz="1200" dirty="0"/>
              <a:t>企業が</a:t>
            </a:r>
            <a:r>
              <a:rPr lang="ja-JP" altLang="en-US" sz="1200" dirty="0"/>
              <a:t>各高校のブースを回り、進路指導主事や熊本しごとコーディネーターとの名刺交換や企業概要説明を行います。（各企業７分以内の説明。参加企業多数の場合は、待ち時間が発生することもあります。）</a:t>
            </a:r>
            <a:endParaRPr lang="en-US" altLang="ja-JP" sz="1200" dirty="0"/>
          </a:p>
        </p:txBody>
      </p:sp>
    </p:spTree>
    <p:extLst>
      <p:ext uri="{BB962C8B-B14F-4D97-AF65-F5344CB8AC3E}">
        <p14:creationId xmlns:p14="http://schemas.microsoft.com/office/powerpoint/2010/main" val="3561534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テキスト ボックス 48"/>
          <p:cNvSpPr txBox="1"/>
          <p:nvPr/>
        </p:nvSpPr>
        <p:spPr>
          <a:xfrm>
            <a:off x="2292027" y="1090362"/>
            <a:ext cx="2623468" cy="369332"/>
          </a:xfrm>
          <a:prstGeom prst="rect">
            <a:avLst/>
          </a:prstGeom>
          <a:noFill/>
        </p:spPr>
        <p:txBody>
          <a:bodyPr wrap="square" rtlCol="0">
            <a:spAutoFit/>
          </a:bodyPr>
          <a:lstStyle/>
          <a:p>
            <a:r>
              <a:rPr lang="en-US" altLang="ja-JP" sz="1800" dirty="0">
                <a:latin typeface="HG丸ｺﾞｼｯｸM-PRO" panose="020F0600000000000000" pitchFamily="50" charset="-128"/>
                <a:ea typeface="HG丸ｺﾞｼｯｸM-PRO" panose="020F0600000000000000" pitchFamily="50" charset="-128"/>
              </a:rPr>
              <a:t>096-214-2030</a:t>
            </a:r>
            <a:r>
              <a:rPr lang="ja-JP" altLang="en-US" sz="1800" dirty="0">
                <a:latin typeface="HG丸ｺﾞｼｯｸM-PRO" panose="020F0600000000000000" pitchFamily="50" charset="-128"/>
                <a:ea typeface="HG丸ｺﾞｼｯｸM-PRO" panose="020F0600000000000000" pitchFamily="50" charset="-128"/>
              </a:rPr>
              <a:t>　</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50" name="テキスト ボックス 49"/>
          <p:cNvSpPr txBox="1"/>
          <p:nvPr/>
        </p:nvSpPr>
        <p:spPr>
          <a:xfrm>
            <a:off x="490656" y="2317006"/>
            <a:ext cx="5963914" cy="584775"/>
          </a:xfrm>
          <a:prstGeom prst="rect">
            <a:avLst/>
          </a:prstGeom>
          <a:noFill/>
          <a:ln>
            <a:solidFill>
              <a:schemeClr val="tx1"/>
            </a:solidFill>
          </a:ln>
        </p:spPr>
        <p:txBody>
          <a:bodyPr wrap="square" rtlCol="0">
            <a:spAutoFit/>
          </a:bodyPr>
          <a:lstStyle/>
          <a:p>
            <a:pPr algn="ctr"/>
            <a:r>
              <a:rPr lang="ja-JP" altLang="en-US" sz="1600" dirty="0">
                <a:latin typeface="HG丸ｺﾞｼｯｸM-PRO" panose="020F0600000000000000" pitchFamily="50" charset="-128"/>
                <a:ea typeface="HG丸ｺﾞｼｯｸM-PRO" panose="020F0600000000000000" pitchFamily="50" charset="-128"/>
              </a:rPr>
              <a:t>「企業と工業系高校との情報交換会」</a:t>
            </a:r>
            <a:endParaRPr lang="en-US" altLang="ja-JP" sz="1600" dirty="0">
              <a:latin typeface="HG丸ｺﾞｼｯｸM-PRO" panose="020F0600000000000000" pitchFamily="50" charset="-128"/>
              <a:ea typeface="HG丸ｺﾞｼｯｸM-PRO" panose="020F0600000000000000" pitchFamily="50" charset="-128"/>
            </a:endParaRPr>
          </a:p>
          <a:p>
            <a:pPr algn="ctr"/>
            <a:r>
              <a:rPr lang="ja-JP" altLang="en-US" sz="1600" dirty="0">
                <a:latin typeface="HG丸ｺﾞｼｯｸM-PRO" panose="020F0600000000000000" pitchFamily="50" charset="-128"/>
                <a:ea typeface="HG丸ｺﾞｼｯｸM-PRO" panose="020F0600000000000000" pitchFamily="50" charset="-128"/>
              </a:rPr>
              <a:t>参加申込書</a:t>
            </a:r>
            <a:endParaRPr kumimoji="1" lang="ja-JP" altLang="en-US" sz="1600" b="1" dirty="0">
              <a:latin typeface="HG丸ｺﾞｼｯｸM-PRO" pitchFamily="50" charset="-128"/>
              <a:ea typeface="HG丸ｺﾞｼｯｸM-PRO" pitchFamily="50" charset="-128"/>
            </a:endParaRPr>
          </a:p>
        </p:txBody>
      </p:sp>
      <p:sp>
        <p:nvSpPr>
          <p:cNvPr id="41" name="テキスト ボックス 40"/>
          <p:cNvSpPr txBox="1"/>
          <p:nvPr/>
        </p:nvSpPr>
        <p:spPr>
          <a:xfrm>
            <a:off x="300916" y="1080612"/>
            <a:ext cx="1620591" cy="369332"/>
          </a:xfrm>
          <a:prstGeom prst="rect">
            <a:avLst/>
          </a:prstGeom>
          <a:noFill/>
          <a:ln>
            <a:solidFill>
              <a:schemeClr val="tx1"/>
            </a:solidFill>
          </a:ln>
        </p:spPr>
        <p:txBody>
          <a:bodyPr wrap="square" rtlCol="0">
            <a:spAutoFit/>
          </a:bodyPr>
          <a:lstStyle/>
          <a:p>
            <a:pPr algn="ctr"/>
            <a:r>
              <a:rPr lang="ja-JP" altLang="en-US" sz="1800" b="1" dirty="0">
                <a:latin typeface="HG丸ｺﾞｼｯｸM-PRO" pitchFamily="50" charset="-128"/>
                <a:ea typeface="HG丸ｺﾞｼｯｸM-PRO" pitchFamily="50" charset="-128"/>
              </a:rPr>
              <a:t>ＦＡＸ送付</a:t>
            </a:r>
            <a:endParaRPr kumimoji="1" lang="ja-JP" altLang="en-US" sz="1800" b="1" dirty="0">
              <a:latin typeface="HG丸ｺﾞｼｯｸM-PRO" pitchFamily="50" charset="-128"/>
              <a:ea typeface="HG丸ｺﾞｼｯｸM-PRO" pitchFamily="50" charset="-128"/>
            </a:endParaRPr>
          </a:p>
        </p:txBody>
      </p:sp>
      <p:sp>
        <p:nvSpPr>
          <p:cNvPr id="2" name="正方形/長方形 1"/>
          <p:cNvSpPr/>
          <p:nvPr/>
        </p:nvSpPr>
        <p:spPr>
          <a:xfrm>
            <a:off x="331252" y="648244"/>
            <a:ext cx="5675882" cy="307777"/>
          </a:xfrm>
          <a:prstGeom prst="rect">
            <a:avLst/>
          </a:prstGeom>
        </p:spPr>
        <p:txBody>
          <a:bodyPr wrap="square">
            <a:spAutoFit/>
          </a:bodyPr>
          <a:lstStyle/>
          <a:p>
            <a:r>
              <a:rPr lang="en-US" altLang="ja-JP" sz="1400" b="1" dirty="0">
                <a:latin typeface="HG丸ｺﾞｼｯｸM-PRO" panose="020F0600000000000000" pitchFamily="50" charset="-128"/>
                <a:ea typeface="HG丸ｺﾞｼｯｸM-PRO" panose="020F0600000000000000" pitchFamily="50" charset="-128"/>
                <a:cs typeface="Times New Roman" pitchFamily="18" charset="0"/>
              </a:rPr>
              <a:t>E-Mail</a:t>
            </a:r>
            <a:r>
              <a:rPr lang="ja-JP" altLang="en-US" sz="1400" b="1" dirty="0">
                <a:latin typeface="HG丸ｺﾞｼｯｸM-PRO" panose="020F0600000000000000" pitchFamily="50" charset="-128"/>
                <a:ea typeface="HG丸ｺﾞｼｯｸM-PRO" panose="020F0600000000000000" pitchFamily="50" charset="-128"/>
                <a:cs typeface="Times New Roman" pitchFamily="18" charset="0"/>
              </a:rPr>
              <a:t>：</a:t>
            </a:r>
            <a:r>
              <a:rPr lang="en-US" altLang="ja-JP" sz="1400" b="1" dirty="0">
                <a:latin typeface="HG丸ｺﾞｼｯｸM-PRO" panose="020F0600000000000000" pitchFamily="50" charset="-128"/>
                <a:ea typeface="HG丸ｺﾞｼｯｸM-PRO" panose="020F0600000000000000" pitchFamily="50" charset="-128"/>
                <a:cs typeface="Times New Roman" pitchFamily="18" charset="0"/>
                <a:hlinkClick r:id="rId2"/>
              </a:rPr>
              <a:t>maeda@kenkoren.gr.jp</a:t>
            </a:r>
            <a:r>
              <a:rPr lang="ja-JP" altLang="en-US" sz="1400" b="1" dirty="0">
                <a:latin typeface="HG丸ｺﾞｼｯｸM-PRO" panose="020F0600000000000000" pitchFamily="50" charset="-128"/>
                <a:ea typeface="HG丸ｺﾞｼｯｸM-PRO" panose="020F0600000000000000" pitchFamily="50" charset="-128"/>
                <a:cs typeface="Times New Roman" pitchFamily="18" charset="0"/>
              </a:rPr>
              <a:t>　（担当：前田）</a:t>
            </a:r>
            <a:endParaRPr lang="en-US" altLang="ja-JP" sz="1400" b="1" dirty="0">
              <a:latin typeface="HG丸ｺﾞｼｯｸM-PRO" panose="020F0600000000000000" pitchFamily="50" charset="-128"/>
              <a:ea typeface="HG丸ｺﾞｼｯｸM-PRO" panose="020F0600000000000000" pitchFamily="50" charset="-128"/>
              <a:cs typeface="Times New Roman" pitchFamily="18" charset="0"/>
            </a:endParaRPr>
          </a:p>
        </p:txBody>
      </p:sp>
      <p:cxnSp>
        <p:nvCxnSpPr>
          <p:cNvPr id="5" name="直線コネクタ 4"/>
          <p:cNvCxnSpPr/>
          <p:nvPr/>
        </p:nvCxnSpPr>
        <p:spPr>
          <a:xfrm>
            <a:off x="182122" y="1980134"/>
            <a:ext cx="6400415"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2273523" y="1473145"/>
            <a:ext cx="3960440" cy="338554"/>
          </a:xfrm>
          <a:prstGeom prst="rect">
            <a:avLst/>
          </a:prstGeom>
          <a:noFill/>
        </p:spPr>
        <p:txBody>
          <a:bodyPr wrap="square" rtlCol="0">
            <a:spAutoFit/>
          </a:bodyPr>
          <a:lstStyle/>
          <a:p>
            <a:r>
              <a:rPr lang="ja-JP" altLang="en-US" sz="1600" dirty="0">
                <a:latin typeface="HG丸ｺﾞｼｯｸM-PRO" panose="020F0600000000000000" pitchFamily="50" charset="-128"/>
                <a:ea typeface="HG丸ｺﾞｼｯｸM-PRO" panose="020F0600000000000000" pitchFamily="50" charset="-128"/>
              </a:rPr>
              <a:t>熊本県工業連合会　前田行　</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52" name="テキスト ボックス 51"/>
          <p:cNvSpPr txBox="1"/>
          <p:nvPr/>
        </p:nvSpPr>
        <p:spPr>
          <a:xfrm>
            <a:off x="75914" y="1473145"/>
            <a:ext cx="2070596" cy="338554"/>
          </a:xfrm>
          <a:prstGeom prst="rect">
            <a:avLst/>
          </a:prstGeom>
          <a:noFill/>
          <a:ln>
            <a:noFill/>
          </a:ln>
        </p:spPr>
        <p:txBody>
          <a:bodyPr wrap="square" rtlCol="0">
            <a:spAutoFit/>
          </a:bodyPr>
          <a:lstStyle/>
          <a:p>
            <a:pPr algn="ctr"/>
            <a:r>
              <a:rPr lang="ja-JP" altLang="en-US" sz="1600" b="1" dirty="0">
                <a:latin typeface="HG丸ｺﾞｼｯｸM-PRO" pitchFamily="50" charset="-128"/>
                <a:ea typeface="HG丸ｺﾞｼｯｸM-PRO" pitchFamily="50" charset="-128"/>
              </a:rPr>
              <a:t>送付票は不要です</a:t>
            </a:r>
            <a:endParaRPr kumimoji="1" lang="ja-JP" altLang="en-US" sz="1600" b="1" dirty="0">
              <a:latin typeface="HG丸ｺﾞｼｯｸM-PRO" pitchFamily="50" charset="-128"/>
              <a:ea typeface="HG丸ｺﾞｼｯｸM-PRO" pitchFamily="50" charset="-128"/>
            </a:endParaRPr>
          </a:p>
        </p:txBody>
      </p:sp>
      <p:sp>
        <p:nvSpPr>
          <p:cNvPr id="10" name="テキスト ボックス 9"/>
          <p:cNvSpPr txBox="1"/>
          <p:nvPr/>
        </p:nvSpPr>
        <p:spPr>
          <a:xfrm>
            <a:off x="4017138" y="3197072"/>
            <a:ext cx="2448272" cy="338554"/>
          </a:xfrm>
          <a:prstGeom prst="rect">
            <a:avLst/>
          </a:prstGeom>
          <a:noFill/>
          <a:ln>
            <a:noFill/>
          </a:ln>
        </p:spPr>
        <p:txBody>
          <a:bodyPr wrap="square" rtlCol="0">
            <a:spAutoFit/>
          </a:bodyPr>
          <a:lstStyle/>
          <a:p>
            <a:pPr algn="ctr"/>
            <a:r>
              <a:rPr lang="ja-JP" altLang="en-US" sz="1600" b="1" dirty="0">
                <a:latin typeface="HG丸ｺﾞｼｯｸM-PRO" pitchFamily="50" charset="-128"/>
                <a:ea typeface="HG丸ｺﾞｼｯｸM-PRO" pitchFamily="50" charset="-128"/>
              </a:rPr>
              <a:t>締切：４／４（金）</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510412" y="7054163"/>
            <a:ext cx="5988598" cy="738664"/>
          </a:xfrm>
          <a:prstGeom prst="rect">
            <a:avLst/>
          </a:prstGeom>
          <a:noFill/>
        </p:spPr>
        <p:txBody>
          <a:bodyPr wrap="square" rtlCol="0">
            <a:spAutoFit/>
          </a:bodyPr>
          <a:lstStyle/>
          <a:p>
            <a:r>
              <a:rPr kumimoji="1" lang="en-US" altLang="ja-JP" sz="1400" dirty="0"/>
              <a:t>※</a:t>
            </a:r>
            <a:r>
              <a:rPr kumimoji="1" lang="ja-JP" altLang="en-US" sz="1400" dirty="0"/>
              <a:t>各社</a:t>
            </a:r>
            <a:r>
              <a:rPr kumimoji="1" lang="en-US" altLang="ja-JP" sz="1400" dirty="0"/>
              <a:t>2</a:t>
            </a:r>
            <a:r>
              <a:rPr kumimoji="1" lang="ja-JP" altLang="en-US" sz="1400" dirty="0"/>
              <a:t>名までとします。</a:t>
            </a:r>
            <a:r>
              <a:rPr lang="ja-JP" altLang="en-US" sz="1400" dirty="0"/>
              <a:t>定員（</a:t>
            </a:r>
            <a:r>
              <a:rPr lang="en-US" altLang="ja-JP" sz="1400" dirty="0"/>
              <a:t>80</a:t>
            </a:r>
            <a:r>
              <a:rPr lang="ja-JP" altLang="en-US" sz="1400" dirty="0"/>
              <a:t>名）オーバーの場合は、各社人数制限をさせていただくこともあります。オーバーする場合は別途ご連絡いたします。</a:t>
            </a:r>
            <a:endParaRPr lang="en-US" altLang="ja-JP" sz="1400" dirty="0"/>
          </a:p>
          <a:p>
            <a:r>
              <a:rPr kumimoji="1" lang="ja-JP" altLang="en-US" sz="1400" dirty="0"/>
              <a:t>　</a:t>
            </a:r>
          </a:p>
        </p:txBody>
      </p:sp>
      <p:graphicFrame>
        <p:nvGraphicFramePr>
          <p:cNvPr id="9" name="表 8"/>
          <p:cNvGraphicFramePr>
            <a:graphicFrameLocks noGrp="1"/>
          </p:cNvGraphicFramePr>
          <p:nvPr>
            <p:extLst>
              <p:ext uri="{D42A27DB-BD31-4B8C-83A1-F6EECF244321}">
                <p14:modId xmlns:p14="http://schemas.microsoft.com/office/powerpoint/2010/main" val="3142185734"/>
              </p:ext>
            </p:extLst>
          </p:nvPr>
        </p:nvGraphicFramePr>
        <p:xfrm>
          <a:off x="620926" y="3821751"/>
          <a:ext cx="5928661" cy="2681774"/>
        </p:xfrm>
        <a:graphic>
          <a:graphicData uri="http://schemas.openxmlformats.org/drawingml/2006/table">
            <a:tbl>
              <a:tblPr/>
              <a:tblGrid>
                <a:gridCol w="2514126">
                  <a:extLst>
                    <a:ext uri="{9D8B030D-6E8A-4147-A177-3AD203B41FA5}">
                      <a16:colId xmlns:a16="http://schemas.microsoft.com/office/drawing/2014/main" val="1076207428"/>
                    </a:ext>
                  </a:extLst>
                </a:gridCol>
                <a:gridCol w="463214">
                  <a:extLst>
                    <a:ext uri="{9D8B030D-6E8A-4147-A177-3AD203B41FA5}">
                      <a16:colId xmlns:a16="http://schemas.microsoft.com/office/drawing/2014/main" val="3957143819"/>
                    </a:ext>
                  </a:extLst>
                </a:gridCol>
                <a:gridCol w="1489619">
                  <a:extLst>
                    <a:ext uri="{9D8B030D-6E8A-4147-A177-3AD203B41FA5}">
                      <a16:colId xmlns:a16="http://schemas.microsoft.com/office/drawing/2014/main" val="3190768297"/>
                    </a:ext>
                  </a:extLst>
                </a:gridCol>
                <a:gridCol w="1461702">
                  <a:extLst>
                    <a:ext uri="{9D8B030D-6E8A-4147-A177-3AD203B41FA5}">
                      <a16:colId xmlns:a16="http://schemas.microsoft.com/office/drawing/2014/main" val="2102018875"/>
                    </a:ext>
                  </a:extLst>
                </a:gridCol>
              </a:tblGrid>
              <a:tr h="358030">
                <a:tc gridSpan="2">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企業名・団体名</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所属名）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458974107"/>
                  </a:ext>
                </a:extLst>
              </a:tr>
              <a:tr h="290468">
                <a:tc gridSpan="2">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ご担当者氏名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45677090"/>
                  </a:ext>
                </a:extLst>
              </a:tr>
              <a:tr h="290468">
                <a:tc gridSpan="2">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お電話番号</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914740596"/>
                  </a:ext>
                </a:extLst>
              </a:tr>
              <a:tr h="290468">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メールアドレス</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66593141"/>
                  </a:ext>
                </a:extLst>
              </a:tr>
              <a:tr h="290468">
                <a:tc gridSpan="4">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64315307"/>
                  </a:ext>
                </a:extLst>
              </a:tr>
              <a:tr h="290468">
                <a:tc gridSpan="3">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備考</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0870474"/>
                  </a:ext>
                </a:extLst>
              </a:tr>
              <a:tr h="290468">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御役職名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御氏名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3980449"/>
                  </a:ext>
                </a:extLst>
              </a:tr>
              <a:tr h="29046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815808"/>
                  </a:ext>
                </a:extLst>
              </a:tr>
              <a:tr h="29046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418854"/>
                  </a:ext>
                </a:extLst>
              </a:tr>
            </a:tbl>
          </a:graphicData>
        </a:graphic>
      </p:graphicFrame>
    </p:spTree>
    <p:extLst>
      <p:ext uri="{BB962C8B-B14F-4D97-AF65-F5344CB8AC3E}">
        <p14:creationId xmlns:p14="http://schemas.microsoft.com/office/powerpoint/2010/main" val="14955818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489</Words>
  <Application>Microsoft Office PowerPoint</Application>
  <PresentationFormat>ユーザー設定</PresentationFormat>
  <Paragraphs>56</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kumamoto</dc:creator>
  <cp:lastModifiedBy>takashi maeda</cp:lastModifiedBy>
  <cp:revision>33</cp:revision>
  <cp:lastPrinted>2025-03-09T23:32:47Z</cp:lastPrinted>
  <dcterms:modified xsi:type="dcterms:W3CDTF">2025-03-10T00:21:13Z</dcterms:modified>
</cp:coreProperties>
</file>